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4" r:id="rId5"/>
    <p:sldId id="260" r:id="rId6"/>
    <p:sldId id="263" r:id="rId7"/>
    <p:sldId id="261" r:id="rId8"/>
    <p:sldId id="262" r:id="rId9"/>
    <p:sldId id="272" r:id="rId10"/>
    <p:sldId id="271" r:id="rId11"/>
    <p:sldId id="275" r:id="rId12"/>
    <p:sldId id="265" r:id="rId13"/>
    <p:sldId id="273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Арыкова" initials="ВА" lastIdx="2" clrIdx="0">
    <p:extLst>
      <p:ext uri="{19B8F6BF-5375-455C-9EA6-DF929625EA0E}">
        <p15:presenceInfo xmlns:p15="http://schemas.microsoft.com/office/powerpoint/2012/main" userId="352783707d44fd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FD5"/>
    <a:srgbClr val="C7CDD7"/>
    <a:srgbClr val="000066"/>
    <a:srgbClr val="003366"/>
    <a:srgbClr val="327FBE"/>
    <a:srgbClr val="E5F6FB"/>
    <a:srgbClr val="AFF7FF"/>
    <a:srgbClr val="D1FBFF"/>
    <a:srgbClr val="0091FE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03907384776169E-2"/>
          <c:y val="0.18345039556804807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3052107721912912"/>
                  <c:y val="-0.33317295696776061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/>
                    </a:pPr>
                    <a:r>
                      <a:rPr lang="ru-RU" sz="1200" b="1" dirty="0"/>
                      <a:t>в 2</a:t>
                    </a:r>
                    <a:r>
                      <a:rPr lang="ru-RU" sz="1200" b="1" baseline="0" dirty="0"/>
                      <a:t> </a:t>
                    </a:r>
                    <a:r>
                      <a:rPr lang="ru-RU" sz="1200" b="1" dirty="0"/>
                      <a:t>раза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7"/>
        <c:overlap val="2"/>
        <c:axId val="47072000"/>
        <c:axId val="94848512"/>
      </c:barChart>
      <c:catAx>
        <c:axId val="470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94848512"/>
        <c:crosses val="autoZero"/>
        <c:auto val="1"/>
        <c:lblAlgn val="ctr"/>
        <c:lblOffset val="100"/>
        <c:noMultiLvlLbl val="0"/>
      </c:catAx>
      <c:valAx>
        <c:axId val="948485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4707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D72579DE-E7D7-4C5F-ABBE-458FB7A4DAAE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0.7284</cdr:x>
      <cdr:y>0.41339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080812" y="647886"/>
          <a:ext cx="167660" cy="28821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0.38272</cdr:x>
      <cdr:y>0.31799</cdr:y>
    </cdr:from>
    <cdr:to>
      <cdr:x>0.60494</cdr:x>
      <cdr:y>0.50879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A02A15-E856-4A31-B1EF-FF22E00EC2C9}"/>
            </a:ext>
          </a:extLst>
        </cdr:cNvPr>
        <cdr:cNvSpPr txBox="1"/>
      </cdr:nvSpPr>
      <cdr:spPr>
        <a:xfrm xmlns:a="http://schemas.openxmlformats.org/drawingml/2006/main">
          <a:off x="2232248" y="720080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0.38272</cdr:x>
      <cdr:y>0.41339</cdr:y>
    </cdr:from>
    <cdr:to>
      <cdr:x>0.53086</cdr:x>
      <cdr:y>0.50879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38714C7-0A1F-43D1-8925-CA907016BFC5}"/>
            </a:ext>
          </a:extLst>
        </cdr:cNvPr>
        <cdr:cNvSpPr txBox="1"/>
      </cdr:nvSpPr>
      <cdr:spPr>
        <a:xfrm xmlns:a="http://schemas.openxmlformats.org/drawingml/2006/main">
          <a:off x="2232248" y="936104"/>
          <a:ext cx="86409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8 минут</a:t>
          </a:r>
        </a:p>
      </cdr:txBody>
    </cdr:sp>
  </cdr:relSizeAnchor>
  <cdr:relSizeAnchor xmlns:cdr="http://schemas.openxmlformats.org/drawingml/2006/chartDrawing">
    <cdr:from>
      <cdr:x>0.64198</cdr:x>
      <cdr:y>0.50879</cdr:y>
    </cdr:from>
    <cdr:to>
      <cdr:x>0.83951</cdr:x>
      <cdr:y>0.80637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ED7E4716-EA62-45AD-AB5E-E625AA7B43C0}"/>
            </a:ext>
          </a:extLst>
        </cdr:cNvPr>
        <cdr:cNvSpPr/>
      </cdr:nvSpPr>
      <cdr:spPr bwMode="auto">
        <a:xfrm xmlns:a="http://schemas.openxmlformats.org/drawingml/2006/main">
          <a:off x="3744443" y="1152137"/>
          <a:ext cx="1152123" cy="6738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823" y="1052736"/>
            <a:ext cx="7174361" cy="2308324"/>
          </a:xfrm>
        </p:spPr>
        <p:txBody>
          <a:bodyPr/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«Сокращение временных затрат у детей младшего школьного возраста при подготовке к учебному процессу»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21088"/>
            <a:ext cx="3960440" cy="2160591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Арыкова В. И., учитель начальных классов</a:t>
            </a:r>
          </a:p>
          <a:p>
            <a:pPr marL="0" indent="0">
              <a:buNone/>
            </a:pP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Абросимова Н. В., учитель начальных классов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Журавлёва А. А., 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4820" y="188640"/>
            <a:ext cx="7174361" cy="1041874"/>
          </a:xfrm>
        </p:spPr>
        <p:txBody>
          <a:bodyPr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№18»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654000, г. Новокузнецк, ул. Клименко, 36 а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28" y="260648"/>
            <a:ext cx="4847802" cy="403187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735020D-F70D-4863-8D90-93F7240F8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24744"/>
            <a:ext cx="7803475" cy="55215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визуализация текущих процессов в ОУ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ненужных действий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эмоциональное состояние обучающихся в течение учебного 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зрительных ориентиров, контролирующих подготовку детей к учебному процессу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сформированные навыки самообслуживания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4438B-E254-47FC-B817-C5958091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50" y="404664"/>
            <a:ext cx="4847802" cy="58477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747B08B-33B6-46B1-86FC-59E9EA7BB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76327"/>
              </p:ext>
            </p:extLst>
          </p:nvPr>
        </p:nvGraphicFramePr>
        <p:xfrm>
          <a:off x="900113" y="1557338"/>
          <a:ext cx="7802562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91">
                  <a:extLst>
                    <a:ext uri="{9D8B030D-6E8A-4147-A177-3AD203B41FA5}">
                      <a16:colId xmlns:a16="http://schemas.microsoft.com/office/drawing/2014/main" val="400812843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119309610"/>
                    </a:ext>
                  </a:extLst>
                </a:gridCol>
                <a:gridCol w="2042443">
                  <a:extLst>
                    <a:ext uri="{9D8B030D-6E8A-4147-A177-3AD203B41FA5}">
                      <a16:colId xmlns:a16="http://schemas.microsoft.com/office/drawing/2014/main" val="1720341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 п/п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Отметка о выполнении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1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и визуализация текущих процессов в ОУ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kumimoji="0" lang="ru-RU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8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ненужных 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b="1" dirty="0"/>
                        <a:t>۷</a:t>
                      </a:r>
                      <a:endParaRPr lang="ru-RU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1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 эмоциональное состояние обучающихся в течение учебного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000" b="1" dirty="0"/>
                        <a:t>۷</a:t>
                      </a:r>
                      <a:endParaRPr lang="ru-RU" sz="4000" b="1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4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зрительных ориентиров, контролирующих подготовку детей к учебному процессу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000" b="1" dirty="0"/>
                        <a:t>۷</a:t>
                      </a:r>
                      <a:endParaRPr lang="ru-RU" sz="4000" b="1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7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4000" b="1" dirty="0"/>
                        <a:t>۷</a:t>
                      </a:r>
                      <a:endParaRPr lang="ru-RU" sz="4000" b="1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5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83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8767" y="116632"/>
            <a:ext cx="6326220" cy="107721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(фотографии «Было» – «Стало»)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55EA92-9E8C-4570-AEAE-1C3451F95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30596"/>
              </p:ext>
            </p:extLst>
          </p:nvPr>
        </p:nvGraphicFramePr>
        <p:xfrm>
          <a:off x="179512" y="1785237"/>
          <a:ext cx="878497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4042202169"/>
                    </a:ext>
                  </a:extLst>
                </a:gridCol>
                <a:gridCol w="4320479">
                  <a:extLst>
                    <a:ext uri="{9D8B030D-6E8A-4147-A177-3AD203B41FA5}">
                      <a16:colId xmlns:a16="http://schemas.microsoft.com/office/drawing/2014/main" val="761562910"/>
                    </a:ext>
                  </a:extLst>
                </a:gridCol>
              </a:tblGrid>
              <a:tr h="3927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БЫЛО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СТАЛО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820122"/>
                  </a:ext>
                </a:extLst>
              </a:tr>
              <a:tr h="854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подготовке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к организованной образовательной деятельности время составляло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минут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подготовке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к организованной образовательной деятельности время составляет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минуты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48800"/>
                  </a:ext>
                </a:extLst>
              </a:tr>
              <a:tr h="23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81032"/>
                  </a:ext>
                </a:extLst>
              </a:tr>
              <a:tr h="485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обучающихся по подготовке к уроку по указанию педагога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самостоятельно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37728"/>
                  </a:ext>
                </a:extLst>
              </a:tr>
              <a:tr h="23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83994"/>
                  </a:ext>
                </a:extLst>
              </a:tr>
              <a:tr h="23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416309"/>
                  </a:ext>
                </a:extLst>
              </a:tr>
              <a:tr h="231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76093"/>
                  </a:ext>
                </a:extLst>
              </a:tr>
              <a:tr h="267929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44822"/>
                  </a:ext>
                </a:extLst>
              </a:tr>
              <a:tr h="231040"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11241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22482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33723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44964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56205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67446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78687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89928" algn="l" defTabSz="1022482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ADBCC-6650-47C2-ACB3-45231111D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740" y="4405206"/>
            <a:ext cx="3068116" cy="23010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C6A33-FF74-463E-BE9B-A99CE8936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2150" y="3807970"/>
            <a:ext cx="2484277" cy="33123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B9C7B-C485-430F-8417-BD9571BB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4440281"/>
            <a:ext cx="3068116" cy="23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69821" y="188640"/>
            <a:ext cx="4060343" cy="107721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FF2600-0BD3-4C85-B16D-9D98C3E6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29731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визуализация текущих процессов в образовательном учреждении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них ненужных действий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эмоциональное состояние в течение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единых требований по самообслуживанию</a:t>
            </a:r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31" y="116632"/>
            <a:ext cx="7616252" cy="1508105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навыков самообслуживания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 при подготовке к учебному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849A8-EA17-449A-820B-6269E0829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9" y="1670492"/>
            <a:ext cx="6678721" cy="49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49" y="261070"/>
            <a:ext cx="3794180" cy="646331"/>
          </a:xfrm>
        </p:spPr>
        <p:txBody>
          <a:bodyPr/>
          <a:lstStyle/>
          <a:p>
            <a:pPr algn="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78692A-0537-4F2B-AAB5-7A6F97F3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458" y="1556792"/>
            <a:ext cx="5184576" cy="1101840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600" b="1" dirty="0" err="1">
                <a:solidFill>
                  <a:schemeClr val="tx1"/>
                </a:solidFill>
                <a:latin typeface="+mn-lt"/>
              </a:rPr>
              <a:t>Улитушкина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 Т. А. </a:t>
            </a:r>
            <a:r>
              <a:rPr lang="ru-RU" sz="1600" b="1" dirty="0">
                <a:solidFill>
                  <a:schemeClr val="tx1"/>
                </a:solidFill>
              </a:rPr>
              <a:t>. – директор 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МБОУ «СОШ №18», куратор  проекта</a:t>
            </a:r>
            <a:endParaRPr lang="ru-RU" sz="1600" b="1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53" y="166430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15" y="311455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0" y="311455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15616" y="3347699"/>
            <a:ext cx="3600400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ea typeface="Calibri"/>
                <a:cs typeface="Times New Roman"/>
              </a:rPr>
              <a:t>Журавлёва А. А., учитель </a:t>
            </a:r>
          </a:p>
          <a:p>
            <a:pPr lvl="0" algn="l">
              <a:lnSpc>
                <a:spcPct val="115000"/>
              </a:lnSpc>
            </a:pPr>
            <a:r>
              <a:rPr lang="ru-RU" sz="1600" b="1" dirty="0">
                <a:ea typeface="Calibri"/>
                <a:cs typeface="Times New Roman"/>
              </a:rPr>
              <a:t>начальных классов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35375" y="3349996"/>
            <a:ext cx="3600400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ea typeface="Calibri"/>
                <a:cs typeface="Times New Roman"/>
              </a:rPr>
              <a:t>Абросимова Н. В., учитель начальных классов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53" y="429844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09925" y="4534731"/>
            <a:ext cx="5117738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dirty="0">
                <a:ea typeface="Calibri"/>
                <a:cs typeface="Times New Roman"/>
              </a:rPr>
              <a:t>Арыкова В. И., учитель начальных классов – руководитель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965C2-0E34-47A4-9217-D59D860B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303" y="446620"/>
            <a:ext cx="5749331" cy="646331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</a:t>
            </a:r>
          </a:p>
        </p:txBody>
      </p:sp>
      <p:pic>
        <p:nvPicPr>
          <p:cNvPr id="10" name="Объект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136E201F-1407-41B7-AB7A-EE381DA96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1206" y="1557338"/>
            <a:ext cx="460375" cy="46037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42529D-C11B-4ABB-9E4C-CF7864506481}"/>
              </a:ext>
            </a:extLst>
          </p:cNvPr>
          <p:cNvSpPr/>
          <p:nvPr/>
        </p:nvSpPr>
        <p:spPr bwMode="auto">
          <a:xfrm>
            <a:off x="755577" y="1556792"/>
            <a:ext cx="3528392" cy="27363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использование времени при подготовке к урокам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E10FDA-FBD6-4FB4-AB54-E85014A9D67C}"/>
              </a:ext>
            </a:extLst>
          </p:cNvPr>
          <p:cNvSpPr/>
          <p:nvPr/>
        </p:nvSpPr>
        <p:spPr bwMode="auto">
          <a:xfrm>
            <a:off x="5292080" y="1628800"/>
            <a:ext cx="2880320" cy="800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порядка на рабочем месте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3BEF77-767A-4FB4-A64A-CD875A0EFF01}"/>
              </a:ext>
            </a:extLst>
          </p:cNvPr>
          <p:cNvSpPr/>
          <p:nvPr/>
        </p:nvSpPr>
        <p:spPr bwMode="auto">
          <a:xfrm>
            <a:off x="5273811" y="2658871"/>
            <a:ext cx="2898589" cy="8007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отеря времени на поиски нужного предмета</a:t>
            </a:r>
          </a:p>
        </p:txBody>
      </p:sp>
      <p:pic>
        <p:nvPicPr>
          <p:cNvPr id="13" name="Объект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7E2A5E19-A8AE-431D-BDA0-668211924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1205" y="2546423"/>
            <a:ext cx="460375" cy="460375"/>
          </a:xfrm>
          <a:prstGeom prst="rect">
            <a:avLst/>
          </a:prstGeom>
          <a:noFill/>
        </p:spPr>
      </p:pic>
      <p:pic>
        <p:nvPicPr>
          <p:cNvPr id="14" name="Объект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512D3C14-8F77-4F2B-9BC5-6BE82FB70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3436" y="3524625"/>
            <a:ext cx="460375" cy="460375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09728F-A293-43FE-841D-51C63205A5D5}"/>
              </a:ext>
            </a:extLst>
          </p:cNvPr>
          <p:cNvSpPr/>
          <p:nvPr/>
        </p:nvSpPr>
        <p:spPr bwMode="auto">
          <a:xfrm>
            <a:off x="5323278" y="3754812"/>
            <a:ext cx="2849122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апоздалое начало урока</a:t>
            </a:r>
          </a:p>
        </p:txBody>
      </p:sp>
    </p:spTree>
    <p:extLst>
      <p:ext uri="{BB962C8B-B14F-4D97-AF65-F5344CB8AC3E}">
        <p14:creationId xmlns:p14="http://schemas.microsoft.com/office/powerpoint/2010/main" val="34810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3572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282" y="332656"/>
            <a:ext cx="4363439" cy="646331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B8D5E-9966-413F-80BF-E6CCDFBAA447}"/>
              </a:ext>
            </a:extLst>
          </p:cNvPr>
          <p:cNvSpPr txBox="1"/>
          <p:nvPr/>
        </p:nvSpPr>
        <p:spPr>
          <a:xfrm>
            <a:off x="6496374" y="3656833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  <a:latin typeface="+mn-lt"/>
              </a:rPr>
              <a:t>Проблем регионального уровня нет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4D736-22CE-434D-8252-3A5216E86EDB}"/>
              </a:ext>
            </a:extLst>
          </p:cNvPr>
          <p:cNvSpPr txBox="1"/>
          <p:nvPr/>
        </p:nvSpPr>
        <p:spPr>
          <a:xfrm>
            <a:off x="6674024" y="2422070"/>
            <a:ext cx="1156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FFC000"/>
                </a:solidFill>
              </a:rPr>
              <a:t>Проблем федерального уровня нет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45715-C3E8-414F-9F87-A16A04D4D848}"/>
              </a:ext>
            </a:extLst>
          </p:cNvPr>
          <p:cNvSpPr txBox="1"/>
          <p:nvPr/>
        </p:nvSpPr>
        <p:spPr>
          <a:xfrm>
            <a:off x="6390202" y="5238817"/>
            <a:ext cx="176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</a:rPr>
              <a:t>Проблемы на уровне образовательной организации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9C666B-AA59-4575-AB70-7C8B4C35AED9}"/>
              </a:ext>
            </a:extLst>
          </p:cNvPr>
          <p:cNvSpPr/>
          <p:nvPr/>
        </p:nvSpPr>
        <p:spPr>
          <a:xfrm>
            <a:off x="666487" y="1017340"/>
            <a:ext cx="4572000" cy="3925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2138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нерациональный расход времени при подготовке к урокам;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2138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неустойчивое эмоциональное состояние некоторых детей, рассеянность и плохая сосредоточенность во время учебного процесса;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2138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нерациональное использование рабочих мест;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2138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зрительных ориентиров, контролирующих подготовку детей к учебной деятельности;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921385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потеря времени на поиски нужных принадлежностей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FA5EC81-9464-4ED9-BE6C-84E1E3C2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428">
            <a:off x="1751171" y="4970235"/>
            <a:ext cx="1796555" cy="133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BEA23F68-6483-44F3-A1AE-5E2131A81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2795055" flipV="1">
            <a:off x="5349925" y="4165310"/>
            <a:ext cx="460375" cy="460375"/>
          </a:xfrm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9813"/>
            <a:ext cx="7639527" cy="2862322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этап</a:t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b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этап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05CD19-2B02-41EA-81C9-E92E1B9DDA1B}"/>
              </a:ext>
            </a:extLst>
          </p:cNvPr>
          <p:cNvSpPr/>
          <p:nvPr/>
        </p:nvSpPr>
        <p:spPr bwMode="auto">
          <a:xfrm>
            <a:off x="1151199" y="1243608"/>
            <a:ext cx="1782452" cy="1393304"/>
          </a:xfrm>
          <a:prstGeom prst="rect">
            <a:avLst/>
          </a:pr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порядка на рабочем месте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7A4602F-4DE4-4F15-BDE2-A61B1C59D1F9}"/>
              </a:ext>
            </a:extLst>
          </p:cNvPr>
          <p:cNvSpPr/>
          <p:nvPr/>
        </p:nvSpPr>
        <p:spPr bwMode="auto">
          <a:xfrm>
            <a:off x="3824790" y="1260564"/>
            <a:ext cx="1782452" cy="1376348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использование пространства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955BCFF-399D-4066-A8B8-0AEADFF699C9}"/>
              </a:ext>
            </a:extLst>
          </p:cNvPr>
          <p:cNvSpPr/>
          <p:nvPr/>
        </p:nvSpPr>
        <p:spPr bwMode="auto">
          <a:xfrm>
            <a:off x="6444208" y="1187898"/>
            <a:ext cx="1656184" cy="1449014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на поиски нужного предмета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AA7484-6755-4C84-BA07-2693D45B3854}"/>
              </a:ext>
            </a:extLst>
          </p:cNvPr>
          <p:cNvSpPr/>
          <p:nvPr/>
        </p:nvSpPr>
        <p:spPr bwMode="auto">
          <a:xfrm>
            <a:off x="1107489" y="3137350"/>
            <a:ext cx="2688156" cy="2019841"/>
          </a:xfrm>
          <a:prstGeom prst="rect">
            <a:avLst/>
          </a:pr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ыработка алгоритма действий по устранению необоснованных потерь времени 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алгоритма в работу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недочётов</a:t>
            </a:r>
          </a:p>
          <a:p>
            <a:pPr marL="171450" marR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8EB75A-8D8F-43FC-9ED5-2F4299531B97}"/>
              </a:ext>
            </a:extLst>
          </p:cNvPr>
          <p:cNvSpPr/>
          <p:nvPr/>
        </p:nvSpPr>
        <p:spPr bwMode="auto">
          <a:xfrm>
            <a:off x="5855145" y="3176877"/>
            <a:ext cx="2269977" cy="1979055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опытно-экспериментальной работы 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716E4811-D22F-4F33-B53C-AC309AD52492}"/>
              </a:ext>
            </a:extLst>
          </p:cNvPr>
          <p:cNvSpPr/>
          <p:nvPr/>
        </p:nvSpPr>
        <p:spPr bwMode="auto">
          <a:xfrm>
            <a:off x="4322430" y="3192135"/>
            <a:ext cx="978408" cy="306064"/>
          </a:xfrm>
          <a:prstGeom prst="rightArrow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F36A68D2-28E3-427B-B90C-D5E801A500F1}"/>
              </a:ext>
            </a:extLst>
          </p:cNvPr>
          <p:cNvSpPr/>
          <p:nvPr/>
        </p:nvSpPr>
        <p:spPr bwMode="auto">
          <a:xfrm>
            <a:off x="4503331" y="3853006"/>
            <a:ext cx="308303" cy="705651"/>
          </a:xfrm>
          <a:prstGeom prst="downArrow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F83E900-0E3C-4B68-9D4A-0E6ABDCA2314}"/>
              </a:ext>
            </a:extLst>
          </p:cNvPr>
          <p:cNvSpPr/>
          <p:nvPr/>
        </p:nvSpPr>
        <p:spPr bwMode="auto">
          <a:xfrm>
            <a:off x="2771800" y="5355489"/>
            <a:ext cx="3888432" cy="1172697"/>
          </a:xfrm>
          <a:prstGeom prst="rect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сокращение временных затрат в оптимизации навыков самообслуживания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401" y="116632"/>
            <a:ext cx="4320413" cy="107721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устранению проблем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F21F6-7C5B-4D88-A8E8-6EF396C966B3}"/>
              </a:ext>
            </a:extLst>
          </p:cNvPr>
          <p:cNvSpPr txBox="1"/>
          <p:nvPr/>
        </p:nvSpPr>
        <p:spPr>
          <a:xfrm>
            <a:off x="1475656" y="1484784"/>
            <a:ext cx="482453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D13C31EB-22C3-4E69-A9A6-98E1FF1B7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55141"/>
              </p:ext>
            </p:extLst>
          </p:nvPr>
        </p:nvGraphicFramePr>
        <p:xfrm>
          <a:off x="251453" y="1250390"/>
          <a:ext cx="8640960" cy="549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182">
                  <a:extLst>
                    <a:ext uri="{9D8B030D-6E8A-4147-A177-3AD203B41FA5}">
                      <a16:colId xmlns:a16="http://schemas.microsoft.com/office/drawing/2014/main" val="3838477687"/>
                    </a:ext>
                  </a:extLst>
                </a:gridCol>
                <a:gridCol w="2652926">
                  <a:extLst>
                    <a:ext uri="{9D8B030D-6E8A-4147-A177-3AD203B41FA5}">
                      <a16:colId xmlns:a16="http://schemas.microsoft.com/office/drawing/2014/main" val="3031734445"/>
                    </a:ext>
                  </a:extLst>
                </a:gridCol>
                <a:gridCol w="2804522">
                  <a:extLst>
                    <a:ext uri="{9D8B030D-6E8A-4147-A177-3AD203B41FA5}">
                      <a16:colId xmlns:a16="http://schemas.microsoft.com/office/drawing/2014/main" val="680415688"/>
                    </a:ext>
                  </a:extLst>
                </a:gridCol>
                <a:gridCol w="2501330">
                  <a:extLst>
                    <a:ext uri="{9D8B030D-6E8A-4147-A177-3AD203B41FA5}">
                      <a16:colId xmlns:a16="http://schemas.microsoft.com/office/drawing/2014/main" val="4043667120"/>
                    </a:ext>
                  </a:extLst>
                </a:gridCol>
              </a:tblGrid>
              <a:tr h="3951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Предполагаемый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660112"/>
                  </a:ext>
                </a:extLst>
              </a:tr>
              <a:tr h="108762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 использование времени на подготовку к уроку.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действий, мешающих быстро и правильно подготовиться к учебной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ненужных действий.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56473"/>
                  </a:ext>
                </a:extLst>
              </a:tr>
              <a:tr h="158482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Неустойчивое эмоциональное состояние отдельных обучающихся, рассеянность и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несосредоточенность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время учебного процесса.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четкий и конкретный стандарт на поддержание чистоты и порядка, стандарт должен быть простым для применения.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эмоционального уровня детей в течение дня.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70747"/>
                  </a:ext>
                </a:extLst>
              </a:tr>
              <a:tr h="83902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 размещение на парте  учебных принадлежностей.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Четко определить нужные вещи в рабочем окружении, ненужные – не доставать.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использование времени.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563050"/>
                  </a:ext>
                </a:extLst>
              </a:tr>
              <a:tr h="1584827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Недостаточность сформированности навыков самообслуживания у обучающихся.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Расположить необходимые вещи таким образом, чтобы можно было их легко найти. Свое место каждому предмету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потери времени, используя метод визуализации. Повышение качества образовательной деятельности.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7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099" y="260648"/>
            <a:ext cx="4847802" cy="58477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8259649"/>
              </p:ext>
            </p:extLst>
          </p:nvPr>
        </p:nvGraphicFramePr>
        <p:xfrm>
          <a:off x="3059832" y="4221088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75351"/>
              </p:ext>
            </p:extLst>
          </p:nvPr>
        </p:nvGraphicFramePr>
        <p:xfrm>
          <a:off x="646659" y="980728"/>
          <a:ext cx="7885781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1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291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одготовки обучающихся к организованной образовательной деятельности.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эффективности организации образовательного процесса.</a:t>
                      </a:r>
                    </a:p>
                    <a:p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минут к одному занятию</a:t>
                      </a: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Действуют по указанию  педагога.</a:t>
                      </a: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временного показателя в 2 раза.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Действуют самостоятельно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минуты к одному занятию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в оптимизации навыков самообслуживания младших школьников.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983" y="260648"/>
            <a:ext cx="4847802" cy="58477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357301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фото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1772816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Перечислить методы и инструменты бережливого производства, использованные при реализации данного проекта.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0434C5-9EC1-4D36-BD1A-AE2828D5E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9685"/>
            <a:ext cx="6385191" cy="53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11050</TotalTime>
  <Words>630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Futura PT Book</vt:lpstr>
      <vt:lpstr>Futura PT Medium</vt:lpstr>
      <vt:lpstr>Times New Roman</vt:lpstr>
      <vt:lpstr>Wingdings</vt:lpstr>
      <vt:lpstr>Оформление по умолчанию</vt:lpstr>
      <vt:lpstr>«Сокращение временных затрат у детей младшего школьного возраста при подготовке к учебному процессу»</vt:lpstr>
      <vt:lpstr>Паспорт проекта   «Оптимизация навыков самообслуживания  у младших школьников при подготовке к учебному »</vt:lpstr>
      <vt:lpstr>Команда проекта</vt:lpstr>
      <vt:lpstr>Карта текущего состояния</vt:lpstr>
      <vt:lpstr>Пирамида проблем:</vt:lpstr>
      <vt:lpstr>Карта целевого состояния процесса 1 этап          2 этап</vt:lpstr>
      <vt:lpstr>План мероприятий по  устранению проблем</vt:lpstr>
      <vt:lpstr>Достигнутые результаты</vt:lpstr>
      <vt:lpstr>Достигнутые результаты</vt:lpstr>
      <vt:lpstr>Достигнутые результаты       </vt:lpstr>
      <vt:lpstr>Достигнутые результаты</vt:lpstr>
      <vt:lpstr>Визуализация  (фотографии «Было» – «Стало») </vt:lpstr>
      <vt:lpstr>Результаты проекта: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Ученик</cp:lastModifiedBy>
  <cp:revision>642</cp:revision>
  <cp:lastPrinted>2019-02-18T01:46:55Z</cp:lastPrinted>
  <dcterms:created xsi:type="dcterms:W3CDTF">2007-01-29T08:57:19Z</dcterms:created>
  <dcterms:modified xsi:type="dcterms:W3CDTF">2024-12-09T17:25:26Z</dcterms:modified>
</cp:coreProperties>
</file>