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8" r:id="rId10"/>
    <p:sldId id="271" r:id="rId11"/>
    <p:sldId id="264" r:id="rId12"/>
    <p:sldId id="277" r:id="rId13"/>
    <p:sldId id="273" r:id="rId14"/>
    <p:sldId id="279" r:id="rId15"/>
    <p:sldId id="275" r:id="rId16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Арыкова" initials="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4040C0"/>
    <a:srgbClr val="AFF7FF"/>
    <a:srgbClr val="E5F6FB"/>
    <a:srgbClr val="D1FBFF"/>
    <a:srgbClr val="50A1DE"/>
    <a:srgbClr val="C7CDD7"/>
    <a:srgbClr val="003366"/>
    <a:srgbClr val="327FBE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9645" autoAdjust="0"/>
  </p:normalViewPr>
  <p:slideViewPr>
    <p:cSldViewPr>
      <p:cViewPr varScale="1">
        <p:scale>
          <a:sx n="88" d="100"/>
          <a:sy n="88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84850686572796E-2"/>
          <c:y val="0.13962134192704853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17953747594113395"/>
                  <c:y val="0.17264817876609506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30 – 15 минут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BA-4675-82A1-2461A29DC4CF}"/>
                </c:ext>
              </c:extLst>
            </c:dLbl>
            <c:dLbl>
              <c:idx val="1"/>
              <c:layout>
                <c:manualLayout>
                  <c:x val="0.16065436622571844"/>
                  <c:y val="-7.81823851864532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baseline="0" dirty="0"/>
                      <a:t>15 – 7 минут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1293572309337"/>
                      <c:h val="0.200739435932321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636224"/>
        <c:axId val="68460544"/>
      </c:barChart>
      <c:catAx>
        <c:axId val="236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8460544"/>
        <c:crosses val="autoZero"/>
        <c:auto val="1"/>
        <c:lblAlgn val="ctr"/>
        <c:lblOffset val="100"/>
        <c:noMultiLvlLbl val="0"/>
      </c:catAx>
      <c:valAx>
        <c:axId val="684605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63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6903415960318E-2"/>
          <c:y val="4.5551728820254538E-2"/>
          <c:w val="0.96099967390462182"/>
          <c:h val="0.84647763984759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ноябрь-декабрь</c:v>
                </c:pt>
                <c:pt idx="1">
                  <c:v>ноябрь-декабрь</c:v>
                </c:pt>
                <c:pt idx="2">
                  <c:v>ноябрь-декабрь</c:v>
                </c:pt>
                <c:pt idx="3">
                  <c:v>сентябрь-декабрь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3.8</c:v>
                </c:pt>
                <c:pt idx="2">
                  <c:v>3.8</c:v>
                </c:pt>
                <c:pt idx="3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9-43F6-9CD1-A35BEF2A3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ноябрь-декабрь</c:v>
                </c:pt>
                <c:pt idx="1">
                  <c:v>ноябрь-декабрь</c:v>
                </c:pt>
                <c:pt idx="2">
                  <c:v>ноябрь-декабрь</c:v>
                </c:pt>
                <c:pt idx="3">
                  <c:v>сентябрь-декабрь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2.15</c:v>
                </c:pt>
                <c:pt idx="1">
                  <c:v>1.9</c:v>
                </c:pt>
                <c:pt idx="2">
                  <c:v>1.9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9-43F6-9CD1-A35BEF2A32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ноябрь-декабрь</c:v>
                </c:pt>
                <c:pt idx="1">
                  <c:v>ноябрь-декабрь</c:v>
                </c:pt>
                <c:pt idx="2">
                  <c:v>ноябрь-декабрь</c:v>
                </c:pt>
                <c:pt idx="3">
                  <c:v>сентябрь-декабрь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D39-43F6-9CD1-A35BEF2A3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898176"/>
        <c:axId val="20657280"/>
      </c:barChart>
      <c:catAx>
        <c:axId val="6889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0657280"/>
        <c:crosses val="autoZero"/>
        <c:auto val="1"/>
        <c:lblAlgn val="ctr"/>
        <c:lblOffset val="100"/>
        <c:noMultiLvlLbl val="0"/>
      </c:catAx>
      <c:valAx>
        <c:axId val="20657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889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0.58626</cdr:x>
      <cdr:y>0.05544</cdr:y>
    </cdr:from>
    <cdr:to>
      <cdr:x>0.59861</cdr:x>
      <cdr:y>0.27803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E2CC9BEB-506C-4B11-BD02-D34972D0DC32}"/>
            </a:ext>
          </a:extLst>
        </cdr:cNvPr>
        <cdr:cNvCxnSpPr/>
      </cdr:nvCxnSpPr>
      <cdr:spPr bwMode="auto">
        <a:xfrm xmlns:a="http://schemas.openxmlformats.org/drawingml/2006/main" flipH="1" flipV="1">
          <a:off x="3419475" y="125532"/>
          <a:ext cx="72008" cy="504056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0.69009</cdr:x>
      <cdr:y>0.03299</cdr:y>
    </cdr:from>
    <cdr:to>
      <cdr:x>0.71999</cdr:x>
      <cdr:y>0.34146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025029" y="74708"/>
          <a:ext cx="174396" cy="69852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0.03529</cdr:x>
      <cdr:y>0.04444</cdr:y>
    </cdr:from>
    <cdr:to>
      <cdr:x>0.14519</cdr:x>
      <cdr:y>0.12746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5EDCC6-A458-49F8-A90C-A07C09457C27}"/>
            </a:ext>
          </a:extLst>
        </cdr:cNvPr>
        <cdr:cNvSpPr txBox="1"/>
      </cdr:nvSpPr>
      <cdr:spPr>
        <a:xfrm xmlns:a="http://schemas.openxmlformats.org/drawingml/2006/main">
          <a:off x="216024" y="144016"/>
          <a:ext cx="672663" cy="26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 А</a:t>
          </a:r>
        </a:p>
      </cdr:txBody>
    </cdr:sp>
  </cdr:relSizeAnchor>
  <cdr:relSizeAnchor xmlns:cdr="http://schemas.openxmlformats.org/drawingml/2006/chartDrawing">
    <cdr:from>
      <cdr:x>0.26066</cdr:x>
      <cdr:y>0.08057</cdr:y>
    </cdr:from>
    <cdr:to>
      <cdr:x>0.38754</cdr:x>
      <cdr:y>0.1623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F5D1CED-65EE-49B1-B458-F90C2DA446B0}"/>
            </a:ext>
          </a:extLst>
        </cdr:cNvPr>
        <cdr:cNvSpPr txBox="1"/>
      </cdr:nvSpPr>
      <cdr:spPr>
        <a:xfrm xmlns:a="http://schemas.openxmlformats.org/drawingml/2006/main">
          <a:off x="1878682" y="28396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0.29064</cdr:x>
      <cdr:y>0.11776</cdr:y>
    </cdr:from>
    <cdr:to>
      <cdr:x>0.41751</cdr:x>
      <cdr:y>0.24035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C563E83-025A-4526-9865-C6EAE32C206B}"/>
            </a:ext>
          </a:extLst>
        </cdr:cNvPr>
        <cdr:cNvSpPr txBox="1"/>
      </cdr:nvSpPr>
      <cdr:spPr>
        <a:xfrm xmlns:a="http://schemas.openxmlformats.org/drawingml/2006/main">
          <a:off x="2094706" y="415032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0.35058</cdr:x>
      <cdr:y>0.12144</cdr:y>
    </cdr:from>
    <cdr:to>
      <cdr:x>0.47746</cdr:x>
      <cdr:y>0.29203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CD5A7F0-A94C-4D07-80D6-189872B95BD8}"/>
            </a:ext>
          </a:extLst>
        </cdr:cNvPr>
        <cdr:cNvSpPr txBox="1"/>
      </cdr:nvSpPr>
      <cdr:spPr>
        <a:xfrm xmlns:a="http://schemas.openxmlformats.org/drawingml/2006/main">
          <a:off x="2526754" y="427980"/>
          <a:ext cx="914400" cy="601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0.27203</cdr:x>
      <cdr:y>0.03285</cdr:y>
    </cdr:from>
    <cdr:to>
      <cdr:x>0.3989</cdr:x>
      <cdr:y>0.13501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0CC27F5-8CCC-4F94-B9B3-E358D6502739}"/>
            </a:ext>
          </a:extLst>
        </cdr:cNvPr>
        <cdr:cNvSpPr txBox="1"/>
      </cdr:nvSpPr>
      <cdr:spPr>
        <a:xfrm xmlns:a="http://schemas.openxmlformats.org/drawingml/2006/main">
          <a:off x="1665018" y="106442"/>
          <a:ext cx="776542" cy="331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 Б</a:t>
          </a:r>
        </a:p>
      </cdr:txBody>
    </cdr:sp>
  </cdr:relSizeAnchor>
  <cdr:relSizeAnchor xmlns:cdr="http://schemas.openxmlformats.org/drawingml/2006/chartDrawing">
    <cdr:from>
      <cdr:x>0.5604</cdr:x>
      <cdr:y>0.14187</cdr:y>
    </cdr:from>
    <cdr:to>
      <cdr:x>0.68727</cdr:x>
      <cdr:y>0.40132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0FF7D7C-FFBD-415E-85E1-109B4A33748A}"/>
            </a:ext>
          </a:extLst>
        </cdr:cNvPr>
        <cdr:cNvSpPr txBox="1"/>
      </cdr:nvSpPr>
      <cdr:spPr>
        <a:xfrm xmlns:a="http://schemas.openxmlformats.org/drawingml/2006/main">
          <a:off x="4038922" y="4999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0.51909</cdr:x>
      <cdr:y>0.03285</cdr:y>
    </cdr:from>
    <cdr:to>
      <cdr:x>0.64596</cdr:x>
      <cdr:y>0.11458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2D8237E-2968-4FE9-9330-850F22849C98}"/>
            </a:ext>
          </a:extLst>
        </cdr:cNvPr>
        <cdr:cNvSpPr txBox="1"/>
      </cdr:nvSpPr>
      <cdr:spPr>
        <a:xfrm xmlns:a="http://schemas.openxmlformats.org/drawingml/2006/main">
          <a:off x="3177186" y="106442"/>
          <a:ext cx="776541" cy="26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3 В</a:t>
          </a:r>
        </a:p>
      </cdr:txBody>
    </cdr:sp>
  </cdr:relSizeAnchor>
  <cdr:relSizeAnchor xmlns:cdr="http://schemas.openxmlformats.org/drawingml/2006/chartDrawing">
    <cdr:from>
      <cdr:x>0.75438</cdr:x>
      <cdr:y>0.04133</cdr:y>
    </cdr:from>
    <cdr:to>
      <cdr:x>0.88126</cdr:x>
      <cdr:y>0.14349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67720CD-C0E7-4ED1-A357-EABE17109606}"/>
            </a:ext>
          </a:extLst>
        </cdr:cNvPr>
        <cdr:cNvSpPr txBox="1"/>
      </cdr:nvSpPr>
      <cdr:spPr>
        <a:xfrm xmlns:a="http://schemas.openxmlformats.org/drawingml/2006/main">
          <a:off x="4617346" y="133938"/>
          <a:ext cx="776542" cy="331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4 Г</a:t>
          </a:r>
        </a:p>
      </cdr:txBody>
    </cdr:sp>
  </cdr:relSizeAnchor>
  <cdr:relSizeAnchor xmlns:cdr="http://schemas.openxmlformats.org/drawingml/2006/chartDrawing">
    <cdr:from>
      <cdr:x>0.02497</cdr:x>
      <cdr:y>0.09952</cdr:y>
    </cdr:from>
    <cdr:to>
      <cdr:x>0.15184</cdr:x>
      <cdr:y>0.16081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74B70EA-79D8-481D-B157-36569419EEC8}"/>
            </a:ext>
          </a:extLst>
        </cdr:cNvPr>
        <cdr:cNvSpPr txBox="1"/>
      </cdr:nvSpPr>
      <cdr:spPr>
        <a:xfrm xmlns:a="http://schemas.openxmlformats.org/drawingml/2006/main">
          <a:off x="152850" y="322466"/>
          <a:ext cx="776542" cy="198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30 мин</a:t>
          </a:r>
        </a:p>
      </cdr:txBody>
    </cdr:sp>
  </cdr:relSizeAnchor>
  <cdr:relSizeAnchor xmlns:cdr="http://schemas.openxmlformats.org/drawingml/2006/chartDrawing">
    <cdr:from>
      <cdr:x>0.09412</cdr:x>
      <cdr:y>0.44444</cdr:y>
    </cdr:from>
    <cdr:to>
      <cdr:x>0.2</cdr:x>
      <cdr:y>0.50614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E5680D18-A43A-4804-B769-80C6256ED27B}"/>
            </a:ext>
          </a:extLst>
        </cdr:cNvPr>
        <cdr:cNvSpPr txBox="1"/>
      </cdr:nvSpPr>
      <cdr:spPr>
        <a:xfrm xmlns:a="http://schemas.openxmlformats.org/drawingml/2006/main">
          <a:off x="576064" y="1440160"/>
          <a:ext cx="648058" cy="199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15 мин</a:t>
          </a:r>
        </a:p>
      </cdr:txBody>
    </cdr:sp>
  </cdr:relSizeAnchor>
  <cdr:relSizeAnchor xmlns:cdr="http://schemas.openxmlformats.org/drawingml/2006/chartDrawing">
    <cdr:from>
      <cdr:x>0.27203</cdr:x>
      <cdr:y>0.16618</cdr:y>
    </cdr:from>
    <cdr:to>
      <cdr:x>0.3989</cdr:x>
      <cdr:y>0.24791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B7060FB4-C7AB-49C8-BEDE-8DFC5CE00A2C}"/>
            </a:ext>
          </a:extLst>
        </cdr:cNvPr>
        <cdr:cNvSpPr txBox="1"/>
      </cdr:nvSpPr>
      <cdr:spPr>
        <a:xfrm xmlns:a="http://schemas.openxmlformats.org/drawingml/2006/main">
          <a:off x="1665018" y="538490"/>
          <a:ext cx="776541" cy="26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20 мин</a:t>
          </a:r>
        </a:p>
      </cdr:txBody>
    </cdr:sp>
  </cdr:relSizeAnchor>
  <cdr:relSizeAnchor xmlns:cdr="http://schemas.openxmlformats.org/drawingml/2006/chartDrawing">
    <cdr:from>
      <cdr:x>0.32717</cdr:x>
      <cdr:y>0.4948</cdr:y>
    </cdr:from>
    <cdr:to>
      <cdr:x>0.44706</cdr:x>
      <cdr:y>0.57653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780CC393-5000-41C2-819D-ABA322FE6369}"/>
            </a:ext>
          </a:extLst>
        </cdr:cNvPr>
        <cdr:cNvSpPr txBox="1"/>
      </cdr:nvSpPr>
      <cdr:spPr>
        <a:xfrm xmlns:a="http://schemas.openxmlformats.org/drawingml/2006/main">
          <a:off x="2002495" y="1603342"/>
          <a:ext cx="733809" cy="264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10 мин</a:t>
          </a:r>
        </a:p>
      </cdr:txBody>
    </cdr:sp>
  </cdr:relSizeAnchor>
  <cdr:relSizeAnchor xmlns:cdr="http://schemas.openxmlformats.org/drawingml/2006/chartDrawing">
    <cdr:from>
      <cdr:x>0.50133</cdr:x>
      <cdr:y>0.16618</cdr:y>
    </cdr:from>
    <cdr:to>
      <cdr:x>0.6282</cdr:x>
      <cdr:y>0.24791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1B5849BD-2600-4384-B5CB-42FCB03FC2BD}"/>
            </a:ext>
          </a:extLst>
        </cdr:cNvPr>
        <cdr:cNvSpPr txBox="1"/>
      </cdr:nvSpPr>
      <cdr:spPr>
        <a:xfrm xmlns:a="http://schemas.openxmlformats.org/drawingml/2006/main">
          <a:off x="3068460" y="538490"/>
          <a:ext cx="776541" cy="26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18 мин</a:t>
          </a:r>
        </a:p>
      </cdr:txBody>
    </cdr:sp>
  </cdr:relSizeAnchor>
  <cdr:relSizeAnchor xmlns:cdr="http://schemas.openxmlformats.org/drawingml/2006/chartDrawing">
    <cdr:from>
      <cdr:x>0.57647</cdr:x>
      <cdr:y>0.46667</cdr:y>
    </cdr:from>
    <cdr:to>
      <cdr:x>0.66834</cdr:x>
      <cdr:y>0.52797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68C67B89-93B5-484B-9286-27D98DAB5AD5}"/>
            </a:ext>
          </a:extLst>
        </cdr:cNvPr>
        <cdr:cNvSpPr txBox="1"/>
      </cdr:nvSpPr>
      <cdr:spPr>
        <a:xfrm xmlns:a="http://schemas.openxmlformats.org/drawingml/2006/main">
          <a:off x="3528392" y="1512168"/>
          <a:ext cx="562307" cy="198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9 мин</a:t>
          </a:r>
        </a:p>
      </cdr:txBody>
    </cdr:sp>
  </cdr:relSizeAnchor>
  <cdr:relSizeAnchor xmlns:cdr="http://schemas.openxmlformats.org/drawingml/2006/chartDrawing">
    <cdr:from>
      <cdr:x>0.74262</cdr:x>
      <cdr:y>0.44717</cdr:y>
    </cdr:from>
    <cdr:to>
      <cdr:x>0.85252</cdr:x>
      <cdr:y>0.50847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5927E466-FC9E-4866-92A1-9E228C585928}"/>
            </a:ext>
          </a:extLst>
        </cdr:cNvPr>
        <cdr:cNvSpPr txBox="1"/>
      </cdr:nvSpPr>
      <cdr:spPr>
        <a:xfrm xmlns:a="http://schemas.openxmlformats.org/drawingml/2006/main">
          <a:off x="4545338" y="1448996"/>
          <a:ext cx="672670" cy="198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/>
            <a:t>15 мин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0371"/>
            <a:ext cx="8964488" cy="3170099"/>
          </a:xfrm>
        </p:spPr>
        <p:txBody>
          <a:bodyPr/>
          <a:lstStyle/>
          <a:p>
            <a:r>
              <a:rPr lang="ru-RU" sz="3600" b="1" i="1" dirty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3200" b="1" i="1" dirty="0">
                <a:solidFill>
                  <a:srgbClr val="000066"/>
                </a:solidFill>
                <a:latin typeface="+mn-lt"/>
              </a:rPr>
              <a:t>Сокращение времени подготовки педагога начальной школы </a:t>
            </a:r>
            <a:br>
              <a:rPr lang="ru-RU" sz="3200" b="1" i="1" dirty="0">
                <a:solidFill>
                  <a:srgbClr val="000066"/>
                </a:solidFill>
                <a:latin typeface="+mn-lt"/>
              </a:rPr>
            </a:br>
            <a:r>
              <a:rPr lang="ru-RU" sz="3200" b="1" i="1" dirty="0">
                <a:solidFill>
                  <a:srgbClr val="000066"/>
                </a:solidFill>
                <a:latin typeface="+mn-lt"/>
              </a:rPr>
              <a:t>к организованной </a:t>
            </a:r>
            <a:br>
              <a:rPr lang="ru-RU" sz="3200" b="1" i="1" dirty="0">
                <a:solidFill>
                  <a:srgbClr val="000066"/>
                </a:solidFill>
                <a:latin typeface="+mn-lt"/>
              </a:rPr>
            </a:br>
            <a:r>
              <a:rPr lang="ru-RU" sz="3200" b="1" i="1" dirty="0">
                <a:solidFill>
                  <a:srgbClr val="000066"/>
                </a:solidFill>
                <a:latin typeface="+mn-lt"/>
              </a:rPr>
              <a:t>образовательной деятельности через систематизацию методических матери</a:t>
            </a:r>
            <a:r>
              <a:rPr lang="ru-RU" sz="3200" b="1" i="1" dirty="0">
                <a:solidFill>
                  <a:srgbClr val="000066"/>
                </a:solidFill>
              </a:rPr>
              <a:t>алов</a:t>
            </a:r>
            <a:r>
              <a:rPr lang="ru-RU" sz="3600" b="1" i="1" dirty="0">
                <a:solidFill>
                  <a:srgbClr val="000066"/>
                </a:solidFill>
              </a:rPr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21714"/>
            <a:ext cx="5616624" cy="1041874"/>
          </a:xfrm>
        </p:spPr>
        <p:txBody>
          <a:bodyPr/>
          <a:lstStyle/>
          <a:p>
            <a:pPr algn="ctr"/>
            <a:r>
              <a:rPr lang="ru-RU" dirty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/>
              <a:t>«Средняя общеобразовательная школа №18»</a:t>
            </a:r>
          </a:p>
          <a:p>
            <a:pPr algn="ctr"/>
            <a:r>
              <a:rPr lang="ru-RU" dirty="0"/>
              <a:t>(МБОУ «СОШ № 18»)</a:t>
            </a:r>
          </a:p>
          <a:p>
            <a:pPr algn="ctr"/>
            <a:r>
              <a:rPr lang="ru-RU" dirty="0"/>
              <a:t>654059, г. Новокузнецк, ул. Клименко, 36 а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9301B7-D89D-421E-97BE-F34BD150A413}"/>
              </a:ext>
            </a:extLst>
          </p:cNvPr>
          <p:cNvSpPr/>
          <p:nvPr/>
        </p:nvSpPr>
        <p:spPr>
          <a:xfrm>
            <a:off x="414609" y="3429000"/>
            <a:ext cx="445993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endParaRPr lang="ru-RU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b="1" i="1" u="sng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b="1" i="1" u="sng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+mn-lt"/>
                <a:cs typeface="Calibri" panose="020F0502020204030204" pitchFamily="34" charset="0"/>
              </a:rPr>
              <a:t>Руководитель проекта</a:t>
            </a:r>
            <a:r>
              <a:rPr lang="ru-RU" dirty="0">
                <a:latin typeface="+mn-lt"/>
                <a:cs typeface="Calibri" panose="020F0502020204030204" pitchFamily="34" charset="0"/>
              </a:rPr>
              <a:t>: Арыкова В. И.,</a:t>
            </a:r>
          </a:p>
          <a:p>
            <a:pPr marL="0" indent="0">
              <a:buNone/>
            </a:pPr>
            <a:r>
              <a:rPr lang="ru-RU" dirty="0">
                <a:latin typeface="+mn-lt"/>
                <a:cs typeface="Calibri" panose="020F0502020204030204" pitchFamily="34" charset="0"/>
              </a:rPr>
              <a:t>учитель начальных классов </a:t>
            </a:r>
          </a:p>
          <a:p>
            <a:pPr marL="0" indent="0">
              <a:buNone/>
            </a:pPr>
            <a:r>
              <a:rPr lang="ru-RU" dirty="0">
                <a:latin typeface="+mn-lt"/>
                <a:cs typeface="Calibri" panose="020F0502020204030204" pitchFamily="34" charset="0"/>
              </a:rPr>
              <a:t>МБОУ «СОШ № 18»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937"/>
            <a:ext cx="4849726" cy="584775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Достигнутые результаты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8DE8B5-D6C3-4C32-A0F3-A0493AE7EFB6}"/>
              </a:ext>
            </a:extLst>
          </p:cNvPr>
          <p:cNvSpPr/>
          <p:nvPr/>
        </p:nvSpPr>
        <p:spPr>
          <a:xfrm>
            <a:off x="342420" y="980728"/>
            <a:ext cx="8412341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900" dirty="0">
                <a:latin typeface="+mn-lt"/>
                <a:cs typeface="Calibri" panose="020F0502020204030204" pitchFamily="34" charset="0"/>
              </a:rPr>
              <a:t>рациональное использование времени, за счёт с</a:t>
            </a:r>
            <a:r>
              <a:rPr lang="ru-RU" sz="1900" dirty="0">
                <a:latin typeface="+mn-lt"/>
              </a:rPr>
              <a:t>оздания единой информационной базы методических материалов;</a:t>
            </a:r>
          </a:p>
          <a:p>
            <a:pPr algn="just"/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 р</a:t>
            </a:r>
            <a:r>
              <a:rPr lang="ru-RU" sz="1900" dirty="0">
                <a:latin typeface="+mn-lt"/>
              </a:rPr>
              <a:t>ациональное размещение папок, карт, коробок, раздаточного материала;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9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</a:rPr>
              <a:t> оснащение универсальными блоками, создание картотеки;</a:t>
            </a:r>
          </a:p>
          <a:p>
            <a:pPr algn="just"/>
            <a:r>
              <a:rPr lang="ru-RU" sz="1900" dirty="0">
                <a:latin typeface="+mn-lt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 оптимизация и визуализация текущих процессов в ОУ;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 повышение производительности труда за счёт сокращения времени поиска нужного материала;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</a:rPr>
              <a:t>создание устойчивого психологического климата для педагога, стимулирование желания работать;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9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</a:rPr>
              <a:t>освобождение времени для самообразования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>
              <a:latin typeface="+mn-lt"/>
              <a:cs typeface="Calibri" panose="020F0502020204030204" pitchFamily="34" charset="0"/>
            </a:endParaRPr>
          </a:p>
          <a:p>
            <a:pPr algn="just"/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045" y="116632"/>
            <a:ext cx="2983894" cy="1077218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Визуализация</a:t>
            </a:r>
            <a:r>
              <a:rPr lang="ru-RU" u="sng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988840"/>
            <a:ext cx="7488832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6727961-439D-4719-A6F3-3BA1326A4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65623"/>
              </p:ext>
            </p:extLst>
          </p:nvPr>
        </p:nvGraphicFramePr>
        <p:xfrm>
          <a:off x="785283" y="1221245"/>
          <a:ext cx="7848872" cy="30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5829">
                  <a:extLst>
                    <a:ext uri="{9D8B030D-6E8A-4147-A177-3AD203B41FA5}">
                      <a16:colId xmlns:a16="http://schemas.microsoft.com/office/drawing/2014/main" val="3375863623"/>
                    </a:ext>
                  </a:extLst>
                </a:gridCol>
                <a:gridCol w="3933043">
                  <a:extLst>
                    <a:ext uri="{9D8B030D-6E8A-4147-A177-3AD203B41FA5}">
                      <a16:colId xmlns:a16="http://schemas.microsoft.com/office/drawing/2014/main" val="3775771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5202"/>
                  </a:ext>
                </a:extLst>
              </a:tr>
            </a:tbl>
          </a:graphicData>
        </a:graphic>
      </p:graphicFrame>
      <p:pic>
        <p:nvPicPr>
          <p:cNvPr id="6" name="Рисунок 5" descr="Опыт. Система 5S в домашнем кабинете.">
            <a:extLst>
              <a:ext uri="{FF2B5EF4-FFF2-40B4-BE49-F238E27FC236}">
                <a16:creationId xmlns:a16="http://schemas.microsoft.com/office/drawing/2014/main" id="{0FCF9C27-E553-4157-85A4-0CAB362E80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r="15070" b="10983"/>
          <a:stretch/>
        </p:blipFill>
        <p:spPr bwMode="auto">
          <a:xfrm>
            <a:off x="1043608" y="1708420"/>
            <a:ext cx="2685103" cy="2097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20">
            <a:extLst>
              <a:ext uri="{FF2B5EF4-FFF2-40B4-BE49-F238E27FC236}">
                <a16:creationId xmlns:a16="http://schemas.microsoft.com/office/drawing/2014/main" id="{5BD8D989-319B-4BDA-A0EB-60908796CB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4582" y="1708420"/>
            <a:ext cx="3736340" cy="2345055"/>
          </a:xfrm>
          <a:prstGeom prst="rect">
            <a:avLst/>
          </a:prstGeom>
        </p:spPr>
      </p:pic>
      <p:pic>
        <p:nvPicPr>
          <p:cNvPr id="11" name="Picture 278">
            <a:extLst>
              <a:ext uri="{FF2B5EF4-FFF2-40B4-BE49-F238E27FC236}">
                <a16:creationId xmlns:a16="http://schemas.microsoft.com/office/drawing/2014/main" id="{CB46D280-3FB5-4AA1-8C70-5AB36D1F1082}"/>
              </a:ext>
            </a:extLst>
          </p:cNvPr>
          <p:cNvPicPr/>
          <p:nvPr/>
        </p:nvPicPr>
        <p:blipFill rotWithShape="1">
          <a:blip r:embed="rId4"/>
          <a:srcRect l="-1949" t="381" r="50727" b="44076"/>
          <a:stretch/>
        </p:blipFill>
        <p:spPr>
          <a:xfrm>
            <a:off x="896197" y="4063730"/>
            <a:ext cx="2965611" cy="2391410"/>
          </a:xfrm>
          <a:prstGeom prst="round1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5791D-B425-482F-B43B-16DDBC41C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84" t="29399" r="34879" b="24106"/>
          <a:stretch/>
        </p:blipFill>
        <p:spPr>
          <a:xfrm>
            <a:off x="5022924" y="4149080"/>
            <a:ext cx="3240360" cy="23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930" y="116632"/>
            <a:ext cx="2983894" cy="1077218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Визуализация</a:t>
            </a:r>
            <a:r>
              <a:rPr lang="ru-RU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988840"/>
            <a:ext cx="7488832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6727961-439D-4719-A6F3-3BA1326A4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89260"/>
              </p:ext>
            </p:extLst>
          </p:nvPr>
        </p:nvGraphicFramePr>
        <p:xfrm>
          <a:off x="785283" y="1221245"/>
          <a:ext cx="7848872" cy="30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5829">
                  <a:extLst>
                    <a:ext uri="{9D8B030D-6E8A-4147-A177-3AD203B41FA5}">
                      <a16:colId xmlns:a16="http://schemas.microsoft.com/office/drawing/2014/main" val="3375863623"/>
                    </a:ext>
                  </a:extLst>
                </a:gridCol>
                <a:gridCol w="3933043">
                  <a:extLst>
                    <a:ext uri="{9D8B030D-6E8A-4147-A177-3AD203B41FA5}">
                      <a16:colId xmlns:a16="http://schemas.microsoft.com/office/drawing/2014/main" val="3775771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БЫЛО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СТАЛО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5202"/>
                  </a:ext>
                </a:extLst>
              </a:tr>
            </a:tbl>
          </a:graphicData>
        </a:graphic>
      </p:graphicFrame>
      <p:pic>
        <p:nvPicPr>
          <p:cNvPr id="14" name="Picture 2" descr="C:\Users\Валентина\Downloads\IMG_20240122_152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9" y="2303875"/>
            <a:ext cx="3960440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лентина\Downloads\IMG_20240122_154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4671"/>
            <a:ext cx="374441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алентина\Downloads\IMG_20240122_154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4369"/>
            <a:ext cx="3744416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6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49787" y="260648"/>
            <a:ext cx="3956661" cy="1077218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Результаты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62312C-3430-4BE4-86EA-A7E90DBC60CE}"/>
              </a:ext>
            </a:extLst>
          </p:cNvPr>
          <p:cNvSpPr/>
          <p:nvPr/>
        </p:nvSpPr>
        <p:spPr>
          <a:xfrm>
            <a:off x="179512" y="1628800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создание единой системы хранения методических и дидактических материалов;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преобразование пространства с помощью визуализации;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сокращение временных затрат в оптимизации подготовки педагога к организованной образовательной деятельности;</a:t>
            </a:r>
          </a:p>
          <a:p>
            <a:pPr algn="just"/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повышение качества образовательной деятельности за счёт использования сэкономленного времени;</a:t>
            </a:r>
          </a:p>
          <a:p>
            <a:pPr algn="just"/>
            <a:endParaRPr lang="ru-RU" sz="1900" dirty="0">
              <a:latin typeface="+mn-lt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>
                <a:latin typeface="+mn-lt"/>
                <a:cs typeface="Calibri" panose="020F0502020204030204" pitchFamily="34" charset="0"/>
              </a:rPr>
              <a:t> повышение работоспособности и эмоционального уровня педагога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95975-E9C9-4766-8FD0-9A7FAB8D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79" y="188640"/>
            <a:ext cx="3183692" cy="584775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Тиражирование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F645B-4637-4812-A27E-0A1090B3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19" y="773415"/>
            <a:ext cx="4104457" cy="384721"/>
          </a:xfrm>
        </p:spPr>
        <p:txBody>
          <a:bodyPr/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+mn-lt"/>
              </a:rPr>
              <a:t>   Методические разработки: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095C46-CEC4-4EE3-8598-E612E1CF0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547" y="2299910"/>
            <a:ext cx="3840428" cy="288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303BE7-AE56-4658-831A-FD6A01E4B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40760"/>
            <a:ext cx="2823778" cy="376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F602CE-7D26-4A17-A263-9C09C76B4A88}"/>
              </a:ext>
            </a:extLst>
          </p:cNvPr>
          <p:cNvSpPr txBox="1"/>
          <p:nvPr/>
        </p:nvSpPr>
        <p:spPr>
          <a:xfrm>
            <a:off x="3707904" y="5156121"/>
            <a:ext cx="5256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+mn-lt"/>
              </a:rPr>
              <a:t>Данные методические разработки используются учителями начальной школы МБОУ «СОШ № 18» и учителями города Новокузнецка</a:t>
            </a:r>
          </a:p>
        </p:txBody>
      </p:sp>
    </p:spTree>
    <p:extLst>
      <p:ext uri="{BB962C8B-B14F-4D97-AF65-F5344CB8AC3E}">
        <p14:creationId xmlns:p14="http://schemas.microsoft.com/office/powerpoint/2010/main" val="273582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7DF42-91AD-48E1-9D88-B86CDA93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059832" y="2346185"/>
            <a:ext cx="3171244" cy="432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7C8415B-8D05-48CC-94D3-7820D69CB2C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7183" t="47468" r="29665" b="20909"/>
          <a:stretch/>
        </p:blipFill>
        <p:spPr bwMode="auto">
          <a:xfrm>
            <a:off x="431540" y="1524233"/>
            <a:ext cx="8280920" cy="4540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D29D3A-EDCF-4028-8947-E151ADD34736}"/>
              </a:ext>
            </a:extLst>
          </p:cNvPr>
          <p:cNvSpPr txBox="1"/>
          <p:nvPr/>
        </p:nvSpPr>
        <p:spPr>
          <a:xfrm>
            <a:off x="602499" y="4571836"/>
            <a:ext cx="1898819" cy="441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4CE87-C18E-48A8-84A5-95EC2333F310}"/>
              </a:ext>
            </a:extLst>
          </p:cNvPr>
          <p:cNvSpPr txBox="1"/>
          <p:nvPr/>
        </p:nvSpPr>
        <p:spPr>
          <a:xfrm>
            <a:off x="971601" y="5013176"/>
            <a:ext cx="360040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FF280-B377-4722-A725-B0438AFA734C}"/>
              </a:ext>
            </a:extLst>
          </p:cNvPr>
          <p:cNvSpPr txBox="1"/>
          <p:nvPr/>
        </p:nvSpPr>
        <p:spPr>
          <a:xfrm>
            <a:off x="1247773" y="3974445"/>
            <a:ext cx="27481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arykovavalia65@gmail.com</a:t>
            </a:r>
            <a:endParaRPr lang="ru-RU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0924A-8E26-4696-AF10-80323BAC07A5}"/>
              </a:ext>
            </a:extLst>
          </p:cNvPr>
          <p:cNvSpPr txBox="1"/>
          <p:nvPr/>
        </p:nvSpPr>
        <p:spPr>
          <a:xfrm>
            <a:off x="602499" y="5013176"/>
            <a:ext cx="729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3E4B6-34A0-4896-80EE-127F0A6B2D05}"/>
              </a:ext>
            </a:extLst>
          </p:cNvPr>
          <p:cNvSpPr txBox="1"/>
          <p:nvPr/>
        </p:nvSpPr>
        <p:spPr>
          <a:xfrm>
            <a:off x="1247773" y="3300110"/>
            <a:ext cx="2028083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+mn-lt"/>
              </a:rPr>
              <a:t>8 913 412 3654</a:t>
            </a:r>
            <a:endParaRPr lang="ru-RU" sz="19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45B6A-057F-4C6F-BE2E-BA1C44720730}"/>
              </a:ext>
            </a:extLst>
          </p:cNvPr>
          <p:cNvSpPr txBox="1"/>
          <p:nvPr/>
        </p:nvSpPr>
        <p:spPr>
          <a:xfrm>
            <a:off x="2339752" y="4797152"/>
            <a:ext cx="288032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601" y="188640"/>
            <a:ext cx="8060796" cy="1692771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Паспорт проекта </a:t>
            </a:r>
            <a:r>
              <a:rPr lang="ru-RU" u="sng" dirty="0">
                <a:solidFill>
                  <a:srgbClr val="000066"/>
                </a:solidFill>
              </a:rPr>
              <a:t/>
            </a:r>
            <a:br>
              <a:rPr lang="ru-RU" u="sng" dirty="0">
                <a:solidFill>
                  <a:srgbClr val="000066"/>
                </a:solidFill>
              </a:rPr>
            </a:br>
            <a:r>
              <a:rPr lang="ru-RU" sz="1800" dirty="0">
                <a:solidFill>
                  <a:srgbClr val="000066"/>
                </a:solidFill>
              </a:rPr>
              <a:t>«</a:t>
            </a:r>
            <a:r>
              <a:rPr lang="ru-RU" sz="1800" b="1" i="1" dirty="0">
                <a:solidFill>
                  <a:srgbClr val="000066"/>
                </a:solidFill>
              </a:rPr>
              <a:t>Сокращение времени подготовки педагога начальной школы </a:t>
            </a:r>
            <a:r>
              <a:rPr lang="ru-RU" sz="1800" i="1" dirty="0">
                <a:solidFill>
                  <a:srgbClr val="000066"/>
                </a:solidFill>
              </a:rPr>
              <a:t/>
            </a:r>
            <a:br>
              <a:rPr lang="ru-RU" sz="1800" i="1" dirty="0">
                <a:solidFill>
                  <a:srgbClr val="000066"/>
                </a:solidFill>
              </a:rPr>
            </a:br>
            <a:r>
              <a:rPr lang="ru-RU" sz="1800" b="1" i="1" dirty="0">
                <a:solidFill>
                  <a:srgbClr val="000066"/>
                </a:solidFill>
              </a:rPr>
              <a:t>к организованной образовательной деятельности через систематизацию </a:t>
            </a:r>
            <a:br>
              <a:rPr lang="ru-RU" sz="1800" b="1" i="1" dirty="0">
                <a:solidFill>
                  <a:srgbClr val="000066"/>
                </a:solidFill>
              </a:rPr>
            </a:br>
            <a:r>
              <a:rPr lang="ru-RU" sz="1800" b="1" i="1" dirty="0">
                <a:solidFill>
                  <a:srgbClr val="000066"/>
                </a:solidFill>
              </a:rPr>
              <a:t>методических материалов</a:t>
            </a:r>
            <a:r>
              <a:rPr lang="ru-RU" sz="1800" dirty="0">
                <a:solidFill>
                  <a:srgbClr val="000066"/>
                </a:solidFill>
              </a:rPr>
              <a:t>»</a:t>
            </a:r>
            <a:br>
              <a:rPr lang="ru-RU" sz="1800" dirty="0">
                <a:solidFill>
                  <a:srgbClr val="000066"/>
                </a:solidFill>
              </a:rPr>
            </a:b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A8EED-F1C4-44A0-B7B0-0D192EA82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0601" r="13775" b="8000"/>
          <a:stretch/>
        </p:blipFill>
        <p:spPr>
          <a:xfrm>
            <a:off x="203514" y="1628800"/>
            <a:ext cx="873697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</a:rPr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74" y="80787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54464" y="807877"/>
            <a:ext cx="47412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dirty="0"/>
              <a:t>Арыкова В. И., учитель начальных классов -  руководитель проекта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86" y="54816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92458" y="5406850"/>
            <a:ext cx="440416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dirty="0" err="1"/>
              <a:t>Улитушкина</a:t>
            </a:r>
            <a:r>
              <a:rPr lang="ru-RU" dirty="0"/>
              <a:t> Т. А., директор МБОУ «СОШ №18» – куратор  проекта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8" y="19415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168" y="2060847"/>
            <a:ext cx="442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Абросимова Н. В., учитель начальных классов – член команды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80" y="30205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6838" y="3046059"/>
            <a:ext cx="465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Василенко Т. В., учитель начальных классов – член команды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5" y="436510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7236" y="4261894"/>
            <a:ext cx="459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Журавлёва А. А., учитель начальных классов – член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88640"/>
            <a:ext cx="7079310" cy="584775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Карта текущего состояния процесса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D2DBDE-9453-44A8-AE15-2F1DACE7AB6B}"/>
              </a:ext>
            </a:extLst>
          </p:cNvPr>
          <p:cNvSpPr/>
          <p:nvPr/>
        </p:nvSpPr>
        <p:spPr bwMode="auto">
          <a:xfrm>
            <a:off x="2051720" y="789856"/>
            <a:ext cx="4896544" cy="406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2000" b="1" i="0" u="none" strike="noStrike" normalizeH="0" baseline="0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остановка задачи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E9F7F47-8763-4DE7-9069-BA96DFF81CAF}"/>
              </a:ext>
            </a:extLst>
          </p:cNvPr>
          <p:cNvSpPr/>
          <p:nvPr/>
        </p:nvSpPr>
        <p:spPr bwMode="auto">
          <a:xfrm>
            <a:off x="4444636" y="1268869"/>
            <a:ext cx="177320" cy="22318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Взрыв: 8 точек 8">
            <a:extLst>
              <a:ext uri="{FF2B5EF4-FFF2-40B4-BE49-F238E27FC236}">
                <a16:creationId xmlns:a16="http://schemas.microsoft.com/office/drawing/2014/main" id="{7D9A8433-E09E-4425-9B7A-7347FCDC1ED7}"/>
              </a:ext>
            </a:extLst>
          </p:cNvPr>
          <p:cNvSpPr/>
          <p:nvPr/>
        </p:nvSpPr>
        <p:spPr bwMode="auto">
          <a:xfrm>
            <a:off x="4967138" y="3352254"/>
            <a:ext cx="2952328" cy="271589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/>
              <a:t>Длительный поиск дидактического материала (большое количество папок, бессистемное хранение их)</a:t>
            </a:r>
            <a:endParaRPr kumimoji="0" lang="ru-RU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Взрыв: 8 точек 9">
            <a:extLst>
              <a:ext uri="{FF2B5EF4-FFF2-40B4-BE49-F238E27FC236}">
                <a16:creationId xmlns:a16="http://schemas.microsoft.com/office/drawing/2014/main" id="{3CE3A6A8-48B1-44C4-9FA7-5C7EFDFDE1EF}"/>
              </a:ext>
            </a:extLst>
          </p:cNvPr>
          <p:cNvSpPr/>
          <p:nvPr/>
        </p:nvSpPr>
        <p:spPr bwMode="auto">
          <a:xfrm>
            <a:off x="6963072" y="2260242"/>
            <a:ext cx="2101710" cy="1782879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/>
              <a:t>Длительный поиск и подбор раздаточного материала</a:t>
            </a:r>
            <a:endParaRPr kumimoji="0" lang="ru-RU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Взрыв: 8 точек 10">
            <a:extLst>
              <a:ext uri="{FF2B5EF4-FFF2-40B4-BE49-F238E27FC236}">
                <a16:creationId xmlns:a16="http://schemas.microsoft.com/office/drawing/2014/main" id="{E0D0E4AC-D0FA-4398-A024-4E5BEFB8D8A5}"/>
              </a:ext>
            </a:extLst>
          </p:cNvPr>
          <p:cNvSpPr/>
          <p:nvPr/>
        </p:nvSpPr>
        <p:spPr bwMode="auto">
          <a:xfrm>
            <a:off x="2553740" y="2972010"/>
            <a:ext cx="2667026" cy="2523624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/>
              <a:t>Длительный поиск и подбор наглядных материалов (разные шкафы, неудобные коробки, папки</a:t>
            </a:r>
            <a:r>
              <a:rPr lang="ru-RU" sz="1200" dirty="0"/>
              <a:t>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9D8F1-745F-46AB-83C1-73237E034D41}"/>
              </a:ext>
            </a:extLst>
          </p:cNvPr>
          <p:cNvSpPr/>
          <p:nvPr/>
        </p:nvSpPr>
        <p:spPr bwMode="auto">
          <a:xfrm>
            <a:off x="2038214" y="1540090"/>
            <a:ext cx="4896544" cy="435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п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одготовка к занятиям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24FD6F8-815C-4E68-976E-BDB51B2626F9}"/>
              </a:ext>
            </a:extLst>
          </p:cNvPr>
          <p:cNvSpPr/>
          <p:nvPr/>
        </p:nvSpPr>
        <p:spPr bwMode="auto">
          <a:xfrm>
            <a:off x="4453803" y="2079517"/>
            <a:ext cx="177320" cy="22318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C8B0505-1BFF-4AA6-873D-0949C6CE78F2}"/>
              </a:ext>
            </a:extLst>
          </p:cNvPr>
          <p:cNvSpPr/>
          <p:nvPr/>
        </p:nvSpPr>
        <p:spPr bwMode="auto">
          <a:xfrm>
            <a:off x="2094191" y="2379537"/>
            <a:ext cx="4896544" cy="435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п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оиск и подбор нужных материалов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id="{43F5A12E-B07A-4CEA-8868-E8A63B10865B}"/>
              </a:ext>
            </a:extLst>
          </p:cNvPr>
          <p:cNvSpPr/>
          <p:nvPr/>
        </p:nvSpPr>
        <p:spPr bwMode="auto">
          <a:xfrm>
            <a:off x="-15892" y="2566427"/>
            <a:ext cx="2693621" cy="2216748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/>
              <a:t>Длительный поиск нужных методических материалов (хранение в разных шкафах</a:t>
            </a:r>
            <a:r>
              <a:rPr lang="ru-RU" sz="1200" b="1" dirty="0"/>
              <a:t>) </a:t>
            </a:r>
            <a:endParaRPr kumimoji="0" lang="ru-RU" sz="1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8B73D6FC-F3B0-44C9-81B0-2221969D1752}"/>
              </a:ext>
            </a:extLst>
          </p:cNvPr>
          <p:cNvSpPr/>
          <p:nvPr/>
        </p:nvSpPr>
        <p:spPr bwMode="auto">
          <a:xfrm rot="2256089">
            <a:off x="1860894" y="2603376"/>
            <a:ext cx="177320" cy="22318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53125EB6-9FF5-4E3C-BE2B-FDA441B52193}"/>
              </a:ext>
            </a:extLst>
          </p:cNvPr>
          <p:cNvSpPr/>
          <p:nvPr/>
        </p:nvSpPr>
        <p:spPr bwMode="auto">
          <a:xfrm>
            <a:off x="3741168" y="2915888"/>
            <a:ext cx="216025" cy="52951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AACA536-9F99-49C8-B7EB-0CB876AD0FEF}"/>
              </a:ext>
            </a:extLst>
          </p:cNvPr>
          <p:cNvSpPr/>
          <p:nvPr/>
        </p:nvSpPr>
        <p:spPr bwMode="auto">
          <a:xfrm>
            <a:off x="6031274" y="2978412"/>
            <a:ext cx="216025" cy="52951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A9E219B-5394-4DC5-A4D3-CE76B131D964}"/>
              </a:ext>
            </a:extLst>
          </p:cNvPr>
          <p:cNvSpPr/>
          <p:nvPr/>
        </p:nvSpPr>
        <p:spPr bwMode="auto">
          <a:xfrm rot="18156826">
            <a:off x="7102930" y="2350792"/>
            <a:ext cx="177320" cy="22318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id="{3086B83B-683C-42EC-989B-CE17FA20D206}"/>
              </a:ext>
            </a:extLst>
          </p:cNvPr>
          <p:cNvSpPr/>
          <p:nvPr/>
        </p:nvSpPr>
        <p:spPr bwMode="auto">
          <a:xfrm>
            <a:off x="194785" y="5231973"/>
            <a:ext cx="1944216" cy="91440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Создание единой информационной базы методических материалов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E848A075-BE4B-4A03-B8EF-D76DCE6BE66A}"/>
              </a:ext>
            </a:extLst>
          </p:cNvPr>
          <p:cNvSpPr/>
          <p:nvPr/>
        </p:nvSpPr>
        <p:spPr bwMode="auto">
          <a:xfrm>
            <a:off x="1224534" y="4577997"/>
            <a:ext cx="213324" cy="410356"/>
          </a:xfrm>
          <a:prstGeom prst="downArrow">
            <a:avLst/>
          </a:prstGeom>
          <a:solidFill>
            <a:srgbClr val="AFF7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88F9B3D-A918-41A8-9D20-6A723931DA4B}"/>
              </a:ext>
            </a:extLst>
          </p:cNvPr>
          <p:cNvSpPr/>
          <p:nvPr/>
        </p:nvSpPr>
        <p:spPr bwMode="auto">
          <a:xfrm rot="2915874">
            <a:off x="2350120" y="4780754"/>
            <a:ext cx="221629" cy="505181"/>
          </a:xfrm>
          <a:prstGeom prst="downArrow">
            <a:avLst/>
          </a:prstGeom>
          <a:solidFill>
            <a:srgbClr val="AFF7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3B721823-B4F6-4335-B7D2-4DD4FB3081EE}"/>
              </a:ext>
            </a:extLst>
          </p:cNvPr>
          <p:cNvSpPr/>
          <p:nvPr/>
        </p:nvSpPr>
        <p:spPr bwMode="auto">
          <a:xfrm rot="3661809">
            <a:off x="5034087" y="5294399"/>
            <a:ext cx="216025" cy="529515"/>
          </a:xfrm>
          <a:prstGeom prst="downArrow">
            <a:avLst/>
          </a:prstGeom>
          <a:solidFill>
            <a:srgbClr val="AFF7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: усеченные противолежащие углы 22">
            <a:extLst>
              <a:ext uri="{FF2B5EF4-FFF2-40B4-BE49-F238E27FC236}">
                <a16:creationId xmlns:a16="http://schemas.microsoft.com/office/drawing/2014/main" id="{3ACA82FB-056F-4973-80A5-1B6EAD10A798}"/>
              </a:ext>
            </a:extLst>
          </p:cNvPr>
          <p:cNvSpPr/>
          <p:nvPr/>
        </p:nvSpPr>
        <p:spPr bwMode="auto">
          <a:xfrm>
            <a:off x="2625226" y="5682555"/>
            <a:ext cx="1944216" cy="91440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Рациональное размещение папок коробок, создание картотеки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DAA7BD27-6DBC-4C49-A527-348BC8658004}"/>
              </a:ext>
            </a:extLst>
          </p:cNvPr>
          <p:cNvSpPr/>
          <p:nvPr/>
        </p:nvSpPr>
        <p:spPr bwMode="auto">
          <a:xfrm rot="5400000">
            <a:off x="6137252" y="5997789"/>
            <a:ext cx="216025" cy="529515"/>
          </a:xfrm>
          <a:prstGeom prst="downArrow">
            <a:avLst/>
          </a:prstGeom>
          <a:solidFill>
            <a:srgbClr val="AFF7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033C61AD-403D-4E88-ABDF-CE52B19584D4}"/>
              </a:ext>
            </a:extLst>
          </p:cNvPr>
          <p:cNvSpPr/>
          <p:nvPr/>
        </p:nvSpPr>
        <p:spPr bwMode="auto">
          <a:xfrm>
            <a:off x="3887253" y="5385403"/>
            <a:ext cx="177320" cy="223182"/>
          </a:xfrm>
          <a:prstGeom prst="downArrow">
            <a:avLst/>
          </a:prstGeom>
          <a:solidFill>
            <a:srgbClr val="AFF7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: усеченные противолежащие углы 25">
            <a:extLst>
              <a:ext uri="{FF2B5EF4-FFF2-40B4-BE49-F238E27FC236}">
                <a16:creationId xmlns:a16="http://schemas.microsoft.com/office/drawing/2014/main" id="{4E645F64-03FD-45BB-A6C1-6334C50794E8}"/>
              </a:ext>
            </a:extLst>
          </p:cNvPr>
          <p:cNvSpPr/>
          <p:nvPr/>
        </p:nvSpPr>
        <p:spPr bwMode="auto">
          <a:xfrm>
            <a:off x="7578778" y="4917748"/>
            <a:ext cx="1350633" cy="134480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/>
              <a:t>Оснащение универсальными блоками, создание картотеки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7DF83512-12E4-44D0-BDA6-13635ECDB55E}"/>
              </a:ext>
            </a:extLst>
          </p:cNvPr>
          <p:cNvSpPr/>
          <p:nvPr/>
        </p:nvSpPr>
        <p:spPr bwMode="auto">
          <a:xfrm>
            <a:off x="8050910" y="4099103"/>
            <a:ext cx="216014" cy="684072"/>
          </a:xfrm>
          <a:prstGeom prst="downArrow">
            <a:avLst/>
          </a:prstGeom>
          <a:solidFill>
            <a:srgbClr val="AFF7FF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63" y="1322984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4" y="4903794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0AF645-9985-49FC-A163-5B384BFC227A}"/>
              </a:ext>
            </a:extLst>
          </p:cNvPr>
          <p:cNvSpPr/>
          <p:nvPr/>
        </p:nvSpPr>
        <p:spPr>
          <a:xfrm>
            <a:off x="306328" y="1529742"/>
            <a:ext cx="504030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нерациональное использование времени во время учебного процесса;</a:t>
            </a:r>
          </a:p>
          <a:p>
            <a:pPr algn="just"/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трудоемкость поиска и подготовки  дидактических и методических материалов к занятию;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900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900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отсутствие единой информационной базы методических  материалов в ОО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BFC6C-D1A1-4E3D-926E-A217CECA6336}"/>
              </a:ext>
            </a:extLst>
          </p:cNvPr>
          <p:cNvSpPr txBox="1"/>
          <p:nvPr/>
        </p:nvSpPr>
        <p:spPr>
          <a:xfrm>
            <a:off x="6677217" y="2494030"/>
            <a:ext cx="1156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C000"/>
                </a:solidFill>
              </a:rPr>
              <a:t>Проблем    федерального уровня нет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C31620-C111-430A-B9C9-A89AD978F85F}"/>
              </a:ext>
            </a:extLst>
          </p:cNvPr>
          <p:cNvSpPr/>
          <p:nvPr/>
        </p:nvSpPr>
        <p:spPr>
          <a:xfrm>
            <a:off x="6124418" y="3702928"/>
            <a:ext cx="19404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     </a:t>
            </a:r>
            <a:r>
              <a:rPr lang="ru-RU" sz="1600" b="1" dirty="0">
                <a:solidFill>
                  <a:srgbClr val="FFC000"/>
                </a:solidFill>
              </a:rPr>
              <a:t>Проблем </a:t>
            </a:r>
          </a:p>
          <a:p>
            <a:r>
              <a:rPr lang="ru-RU" sz="1600" b="1" dirty="0">
                <a:solidFill>
                  <a:srgbClr val="FFC000"/>
                </a:solidFill>
              </a:rPr>
              <a:t>    регионального</a:t>
            </a:r>
          </a:p>
          <a:p>
            <a:r>
              <a:rPr lang="ru-RU" sz="1600" b="1" dirty="0">
                <a:solidFill>
                  <a:srgbClr val="FFC000"/>
                </a:solidFill>
              </a:rPr>
              <a:t>     уровня нет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4F4190-66B2-4314-9139-745C45A6B04C}"/>
              </a:ext>
            </a:extLst>
          </p:cNvPr>
          <p:cNvSpPr/>
          <p:nvPr/>
        </p:nvSpPr>
        <p:spPr>
          <a:xfrm>
            <a:off x="5129808" y="5113030"/>
            <a:ext cx="4014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Проблемы на уровне образовательной </a:t>
            </a:r>
          </a:p>
          <a:p>
            <a:r>
              <a:rPr lang="ru-RU" b="1" dirty="0">
                <a:solidFill>
                  <a:srgbClr val="FFC000"/>
                </a:solidFill>
              </a:rPr>
              <a:t>организации</a:t>
            </a:r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459D7DF0-18AA-46F7-9068-B990D3E99432}"/>
              </a:ext>
            </a:extLst>
          </p:cNvPr>
          <p:cNvSpPr/>
          <p:nvPr/>
        </p:nvSpPr>
        <p:spPr bwMode="auto">
          <a:xfrm rot="3420000">
            <a:off x="5177588" y="4672098"/>
            <a:ext cx="702707" cy="203328"/>
          </a:xfrm>
          <a:prstGeom prst="lef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482" y="238852"/>
            <a:ext cx="7070654" cy="1077218"/>
          </a:xfrm>
          <a:noFill/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Карта целевого состояния процесса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этап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8C3C42D-FCB0-4115-8222-A58CC0D1B00A}"/>
              </a:ext>
            </a:extLst>
          </p:cNvPr>
          <p:cNvSpPr/>
          <p:nvPr/>
        </p:nvSpPr>
        <p:spPr bwMode="auto">
          <a:xfrm>
            <a:off x="495739" y="1599286"/>
            <a:ext cx="2102435" cy="13123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Определение причин,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мешающих качественной  организации учебного процесса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490BFF5-065C-41C1-A6F1-10E0ECA74F35}"/>
              </a:ext>
            </a:extLst>
          </p:cNvPr>
          <p:cNvSpPr/>
          <p:nvPr/>
        </p:nvSpPr>
        <p:spPr bwMode="auto">
          <a:xfrm>
            <a:off x="2897742" y="1955493"/>
            <a:ext cx="673728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CB453FD-3D87-4424-9517-D93770760C36}"/>
              </a:ext>
            </a:extLst>
          </p:cNvPr>
          <p:cNvSpPr/>
          <p:nvPr/>
        </p:nvSpPr>
        <p:spPr bwMode="auto">
          <a:xfrm>
            <a:off x="3770646" y="1575097"/>
            <a:ext cx="1878011" cy="11218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Изучение ситуации «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Как есть»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1379F07-71A1-449D-9D1E-48966AD256FF}"/>
              </a:ext>
            </a:extLst>
          </p:cNvPr>
          <p:cNvSpPr/>
          <p:nvPr/>
        </p:nvSpPr>
        <p:spPr bwMode="auto">
          <a:xfrm>
            <a:off x="5860384" y="1943572"/>
            <a:ext cx="673728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B464FFC-33FE-4E43-8896-7134AF67DDB7}"/>
              </a:ext>
            </a:extLst>
          </p:cNvPr>
          <p:cNvSpPr/>
          <p:nvPr/>
        </p:nvSpPr>
        <p:spPr bwMode="auto">
          <a:xfrm>
            <a:off x="6876256" y="1619698"/>
            <a:ext cx="1878011" cy="12332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Составление «Карты потерь»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A25CBA-028C-498B-9A6D-EF36EDD5EE07}"/>
              </a:ext>
            </a:extLst>
          </p:cNvPr>
          <p:cNvSpPr/>
          <p:nvPr/>
        </p:nvSpPr>
        <p:spPr>
          <a:xfrm>
            <a:off x="3876673" y="2748933"/>
            <a:ext cx="1431803" cy="5847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ru-RU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этап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02F570B-E9F0-426E-9D80-0B28244462A5}"/>
              </a:ext>
            </a:extLst>
          </p:cNvPr>
          <p:cNvSpPr/>
          <p:nvPr/>
        </p:nvSpPr>
        <p:spPr bwMode="auto">
          <a:xfrm>
            <a:off x="540795" y="3347052"/>
            <a:ext cx="2102433" cy="1738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сбор данных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разработка и выработка решений</a:t>
            </a:r>
          </a:p>
          <a:p>
            <a:pPr marL="171450" marR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4D9D64A1-0AFA-4CCF-A0F9-3CFD736B095B}"/>
              </a:ext>
            </a:extLst>
          </p:cNvPr>
          <p:cNvSpPr/>
          <p:nvPr/>
        </p:nvSpPr>
        <p:spPr bwMode="auto">
          <a:xfrm>
            <a:off x="4235136" y="3624514"/>
            <a:ext cx="673728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209BD12-5CB2-4103-8DDA-725550035EB1}"/>
              </a:ext>
            </a:extLst>
          </p:cNvPr>
          <p:cNvSpPr/>
          <p:nvPr/>
        </p:nvSpPr>
        <p:spPr bwMode="auto">
          <a:xfrm>
            <a:off x="6588224" y="3385953"/>
            <a:ext cx="2224585" cy="1699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- внедрение «Бережливых технологий»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проведение опытно-экспериментальной работы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2F2B848-939D-420E-B26F-8828474D1C5F}"/>
              </a:ext>
            </a:extLst>
          </p:cNvPr>
          <p:cNvSpPr/>
          <p:nvPr/>
        </p:nvSpPr>
        <p:spPr bwMode="auto">
          <a:xfrm rot="9303652">
            <a:off x="6314325" y="5270208"/>
            <a:ext cx="673728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FC78182-3470-48C8-8870-F6ABB881E9F4}"/>
              </a:ext>
            </a:extLst>
          </p:cNvPr>
          <p:cNvSpPr/>
          <p:nvPr/>
        </p:nvSpPr>
        <p:spPr bwMode="auto">
          <a:xfrm>
            <a:off x="3190027" y="4131344"/>
            <a:ext cx="3039247" cy="1738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Сокращение временных затрат в оптимизации деятельности учителя начальных классов в результате</a:t>
            </a:r>
            <a:br>
              <a:rPr lang="ru-RU" sz="1400" dirty="0">
                <a:solidFill>
                  <a:schemeClr val="tx1"/>
                </a:solidFill>
                <a:latin typeface="Arial" charset="0"/>
              </a:rPr>
            </a:br>
            <a:r>
              <a:rPr lang="ru-RU" sz="1400" dirty="0">
                <a:solidFill>
                  <a:schemeClr val="tx1"/>
                </a:solidFill>
                <a:latin typeface="Arial" charset="0"/>
              </a:rPr>
              <a:t>систематизации методических материалов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: вправо 15">
            <a:extLst>
              <a:ext uri="{FF2B5EF4-FFF2-40B4-BE49-F238E27FC236}">
                <a16:creationId xmlns:a16="http://schemas.microsoft.com/office/drawing/2014/main" id="{A2F2B848-939D-420E-B26F-8828474D1C5F}"/>
              </a:ext>
            </a:extLst>
          </p:cNvPr>
          <p:cNvSpPr/>
          <p:nvPr/>
        </p:nvSpPr>
        <p:spPr bwMode="auto">
          <a:xfrm rot="12696257">
            <a:off x="2466211" y="5241663"/>
            <a:ext cx="673728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План мероприятий по</a:t>
            </a:r>
            <a:br>
              <a:rPr lang="ru-RU" u="sng" dirty="0">
                <a:solidFill>
                  <a:srgbClr val="000066"/>
                </a:solidFill>
                <a:latin typeface="+mn-lt"/>
              </a:rPr>
            </a:br>
            <a:r>
              <a:rPr lang="ru-RU" u="sng" dirty="0">
                <a:solidFill>
                  <a:srgbClr val="000066"/>
                </a:solidFill>
                <a:latin typeface="+mn-lt"/>
              </a:rPr>
              <a:t> устранению пробл</a:t>
            </a:r>
            <a:r>
              <a:rPr lang="ru-RU" u="sng" dirty="0">
                <a:solidFill>
                  <a:srgbClr val="000066"/>
                </a:solidFill>
              </a:rPr>
              <a:t>ем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F2D3A5-C7F1-408D-AEE8-EBC515ECD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42972"/>
              </p:ext>
            </p:extLst>
          </p:nvPr>
        </p:nvGraphicFramePr>
        <p:xfrm>
          <a:off x="489151" y="1412776"/>
          <a:ext cx="8208912" cy="5239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811356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663810199"/>
                    </a:ext>
                  </a:extLst>
                </a:gridCol>
                <a:gridCol w="2647206">
                  <a:extLst>
                    <a:ext uri="{9D8B030D-6E8A-4147-A177-3AD203B41FA5}">
                      <a16:colId xmlns:a16="http://schemas.microsoft.com/office/drawing/2014/main" val="1911150402"/>
                    </a:ext>
                  </a:extLst>
                </a:gridCol>
                <a:gridCol w="2393354">
                  <a:extLst>
                    <a:ext uri="{9D8B030D-6E8A-4147-A177-3AD203B41FA5}">
                      <a16:colId xmlns:a16="http://schemas.microsoft.com/office/drawing/2014/main" val="1201407226"/>
                    </a:ext>
                  </a:extLst>
                </a:gridCol>
              </a:tblGrid>
              <a:tr h="54471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Проблемы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Мероприятия 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Предполагаемый эффект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71159"/>
                  </a:ext>
                </a:extLst>
              </a:tr>
              <a:tr h="823435">
                <a:tc>
                  <a:txBody>
                    <a:bodyPr/>
                    <a:lstStyle/>
                    <a:p>
                      <a:r>
                        <a:rPr lang="ru-RU" sz="1100" b="1" dirty="0"/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Нерациональное использование времени при подготовке к учебному процессу и нецелесообразные движения и перемещения в пространстве при подборе материалов.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Определение факторов, мешающих рационально и эффективно использовать время.</a:t>
                      </a:r>
                    </a:p>
                    <a:p>
                      <a:pPr algn="just"/>
                      <a:r>
                        <a:rPr lang="ru-RU" sz="1400" b="0" dirty="0"/>
                        <a:t>Продумывание мест хранения методических, демонстрационных материалов.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Оценка результата.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Тиражирование опыта работы.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Разработка системы</a:t>
                      </a:r>
                    </a:p>
                    <a:p>
                      <a:pPr algn="just"/>
                      <a:r>
                        <a:rPr lang="ru-RU" sz="1400" b="0" dirty="0"/>
                        <a:t>хранения методического материала по определённым темам.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Внедрение система 5 </a:t>
                      </a:r>
                      <a:r>
                        <a:rPr lang="en-US" sz="1400" b="0" dirty="0"/>
                        <a:t>S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42979"/>
                  </a:ext>
                </a:extLst>
              </a:tr>
              <a:tr h="1196011">
                <a:tc>
                  <a:txBody>
                    <a:bodyPr/>
                    <a:lstStyle/>
                    <a:p>
                      <a:r>
                        <a:rPr lang="ru-RU" sz="1100" b="1" dirty="0"/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Необходимость составления перечня методических и демонстрационных материалов.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Составление стандарта готовности, который даёт возможность наглядно рассказать за счет чего можно облегчить  труд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Систематизация и стандартизация методических материалов.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453986"/>
                  </a:ext>
                </a:extLst>
              </a:tr>
              <a:tr h="847339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02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>
                <a:solidFill>
                  <a:srgbClr val="000066"/>
                </a:solidFill>
                <a:latin typeface="+mn-lt"/>
              </a:rPr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12842888"/>
              </p:ext>
            </p:extLst>
          </p:nvPr>
        </p:nvGraphicFramePr>
        <p:xfrm>
          <a:off x="2987824" y="4599613"/>
          <a:ext cx="5725540" cy="199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32766"/>
              </p:ext>
            </p:extLst>
          </p:nvPr>
        </p:nvGraphicFramePr>
        <p:xfrm>
          <a:off x="233970" y="1015171"/>
          <a:ext cx="8676060" cy="36054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цели (</a:t>
                      </a:r>
                      <a:r>
                        <a:rPr lang="ru-RU" sz="1200" dirty="0" err="1"/>
                        <a:t>ед.изм</a:t>
                      </a:r>
                      <a:r>
                        <a:rPr lang="ru-RU" sz="1200" dirty="0"/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Целевой </a:t>
                      </a:r>
                    </a:p>
                    <a:p>
                      <a:pPr algn="ctr"/>
                      <a:r>
                        <a:rPr lang="ru-RU" sz="1200" dirty="0"/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Полученный 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131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400" b="0" kern="1200" dirty="0"/>
                        <a:t>Организация и оптимизация рабочего пространства через визуализацию.</a:t>
                      </a:r>
                    </a:p>
                    <a:p>
                      <a:pPr marL="342900" indent="-342900" algn="just">
                        <a:buAutoNum type="arabicPeriod"/>
                      </a:pPr>
                      <a:endParaRPr lang="ru-RU" sz="1400" b="0" kern="1200" dirty="0"/>
                    </a:p>
                    <a:p>
                      <a:pPr marL="342900" indent="-342900" algn="just">
                        <a:buAutoNum type="arabicPeriod"/>
                      </a:pPr>
                      <a:endParaRPr lang="ru-RU" sz="1400" b="0" kern="1200" dirty="0"/>
                    </a:p>
                    <a:p>
                      <a:pPr marL="342900" indent="-342900" algn="just">
                        <a:buAutoNum type="arabicPeriod"/>
                      </a:pPr>
                      <a:endParaRPr lang="ru-RU" sz="1400" b="0" kern="1200" dirty="0"/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400" b="0" kern="1200" dirty="0"/>
                        <a:t>Создание  единой информационной базы методических материалов.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kern="1200" dirty="0"/>
                        <a:t>20 – 25 минут.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400" b="0" kern="1200" dirty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400" b="0" kern="1200" dirty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400" b="0" kern="1200" dirty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400" b="0" kern="1200" dirty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400" b="0" kern="1200" dirty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kern="1200" dirty="0"/>
                        <a:t>Отсутствие.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buAutoNum type="arabicPeriod"/>
                      </a:pPr>
                      <a:r>
                        <a:rPr lang="ru-RU" sz="1400" b="0" kern="1200" dirty="0"/>
                        <a:t>Сокращение времени протекания процесса  до 10 - 12 минут.</a:t>
                      </a:r>
                    </a:p>
                    <a:p>
                      <a:pPr marL="342900" indent="-342900" algn="just" defTabSz="914400" rtl="0" eaLnBrk="1" latinLnBrk="0" hangingPunct="1">
                        <a:buAutoNum type="arabicPeriod"/>
                      </a:pPr>
                      <a:endParaRPr lang="ru-RU" sz="1400" b="0" kern="1200" dirty="0"/>
                    </a:p>
                    <a:p>
                      <a:pPr marL="342900" indent="-342900" algn="just" defTabSz="914400" rtl="0" eaLnBrk="1" latinLnBrk="0" hangingPunct="1">
                        <a:buAutoNum type="arabicPeriod"/>
                      </a:pPr>
                      <a:endParaRPr lang="ru-RU" sz="1400" b="0" kern="1200" dirty="0"/>
                    </a:p>
                    <a:p>
                      <a:pPr marL="342900" indent="-342900" algn="just" defTabSz="914400" rtl="0" eaLnBrk="1" latinLnBrk="0" hangingPunct="1">
                        <a:buAutoNum type="arabicPeriod"/>
                      </a:pPr>
                      <a:r>
                        <a:rPr lang="ru-RU" sz="1400" b="0" kern="1200" dirty="0"/>
                        <a:t>Увеличение плотности урока.</a:t>
                      </a:r>
                    </a:p>
                    <a:p>
                      <a:pPr marL="0" algn="just" defTabSz="914400" rtl="0" eaLnBrk="1" latinLnBrk="0" hangingPunct="1"/>
                      <a:endParaRPr lang="ru-RU" sz="1400" b="0" kern="1200" dirty="0"/>
                    </a:p>
                    <a:p>
                      <a:pPr marL="0" algn="just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b="0" kern="1200" dirty="0"/>
                        <a:t>Повышение эффективности  работы, освобождение времени на самообразование и творчество педагогов на 50 %.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ru-RU" sz="1400" b="0" kern="1200" dirty="0"/>
                        <a:t>Повышение трудоспособности педагога, сохранение человеческих ресурсов. 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958" y="260648"/>
            <a:ext cx="7828425" cy="2246769"/>
          </a:xfrm>
        </p:spPr>
        <p:txBody>
          <a:bodyPr/>
          <a:lstStyle/>
          <a:p>
            <a:r>
              <a:rPr lang="ru-RU" u="sng" dirty="0">
                <a:solidFill>
                  <a:srgbClr val="000066"/>
                </a:solidFill>
                <a:latin typeface="+mn-lt"/>
              </a:rPr>
              <a:t>Оценка экономической эффективности </a:t>
            </a:r>
            <a:br>
              <a:rPr lang="ru-RU" u="sng" dirty="0">
                <a:solidFill>
                  <a:srgbClr val="000066"/>
                </a:solidFill>
                <a:latin typeface="+mn-lt"/>
              </a:rPr>
            </a:br>
            <a:r>
              <a:rPr lang="ru-RU" u="sng" dirty="0">
                <a:solidFill>
                  <a:srgbClr val="000066"/>
                </a:solidFill>
                <a:latin typeface="+mn-lt"/>
              </a:rPr>
              <a:t>проекта </a:t>
            </a:r>
            <a:r>
              <a:rPr lang="ru-RU" sz="2400" u="sng" dirty="0">
                <a:latin typeface="Futura PT Medium"/>
              </a:rPr>
              <a:t/>
            </a:r>
            <a:br>
              <a:rPr lang="ru-RU" sz="2400" u="sng" dirty="0">
                <a:latin typeface="Futura PT Medium"/>
              </a:rPr>
            </a:br>
            <a:r>
              <a:rPr lang="ru-RU" sz="1900" dirty="0">
                <a:solidFill>
                  <a:schemeClr val="tx1"/>
                </a:solidFill>
                <a:latin typeface="+mn-lt"/>
              </a:rPr>
              <a:t>В исследовании участвовали учителя 1А, 2Б, 3В и 4Г классов.</a:t>
            </a:r>
            <a:r>
              <a:rPr lang="ru-RU" sz="1900" u="sng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900" u="sng" dirty="0">
                <a:solidFill>
                  <a:schemeClr val="tx1"/>
                </a:solidFill>
                <a:latin typeface="+mn-lt"/>
              </a:rPr>
            </a:br>
            <a:r>
              <a:rPr lang="ru-RU" sz="1900" dirty="0">
                <a:solidFill>
                  <a:schemeClr val="tx1"/>
                </a:solidFill>
                <a:latin typeface="+mn-lt"/>
              </a:rPr>
              <a:t>Проект был 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а</a:t>
            </a:r>
            <a:r>
              <a:rPr lang="ru-RU" sz="1900" dirty="0" smtClean="0">
                <a:solidFill>
                  <a:schemeClr val="tx1"/>
                </a:solidFill>
                <a:latin typeface="+mn-lt"/>
              </a:rPr>
              <a:t>пробирован 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с 27.11. 2023 по 11.12.2023 </a:t>
            </a:r>
            <a:r>
              <a:rPr lang="ru-RU" sz="1900" dirty="0" err="1">
                <a:solidFill>
                  <a:schemeClr val="tx1"/>
                </a:solidFill>
                <a:latin typeface="+mn-lt"/>
              </a:rPr>
              <a:t>г.г</a:t>
            </a:r>
            <a:r>
              <a:rPr lang="ru-RU" sz="1900" dirty="0">
                <a:solidFill>
                  <a:schemeClr val="tx1"/>
                </a:solidFill>
                <a:latin typeface="+mn-lt"/>
              </a:rPr>
              <a:t>. и </a:t>
            </a:r>
            <a:br>
              <a:rPr lang="ru-RU" sz="1900" dirty="0">
                <a:solidFill>
                  <a:schemeClr val="tx1"/>
                </a:solidFill>
                <a:latin typeface="+mn-lt"/>
              </a:rPr>
            </a:br>
            <a:r>
              <a:rPr lang="ru-RU" sz="1900" dirty="0">
                <a:solidFill>
                  <a:schemeClr val="tx1"/>
                </a:solidFill>
                <a:latin typeface="+mn-lt"/>
              </a:rPr>
              <a:t>результаты представлены на МО учителей начальных классов.</a:t>
            </a:r>
            <a:br>
              <a:rPr lang="ru-RU" sz="1900" dirty="0">
                <a:solidFill>
                  <a:schemeClr val="tx1"/>
                </a:solidFill>
                <a:latin typeface="+mn-lt"/>
              </a:rPr>
            </a:br>
            <a:endParaRPr lang="ru-RU" sz="1900" u="sng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86224796"/>
              </p:ext>
            </p:extLst>
          </p:nvPr>
        </p:nvGraphicFramePr>
        <p:xfrm>
          <a:off x="1547664" y="2194562"/>
          <a:ext cx="61206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3B1193-B3F0-48AB-A936-9F29FCB96E05}"/>
              </a:ext>
            </a:extLst>
          </p:cNvPr>
          <p:cNvSpPr txBox="1"/>
          <p:nvPr/>
        </p:nvSpPr>
        <p:spPr>
          <a:xfrm>
            <a:off x="6516216" y="4201089"/>
            <a:ext cx="76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7 мин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E1C76-4C3D-456F-9DA9-56C4C9D8E3B7}"/>
              </a:ext>
            </a:extLst>
          </p:cNvPr>
          <p:cNvSpPr txBox="1"/>
          <p:nvPr/>
        </p:nvSpPr>
        <p:spPr>
          <a:xfrm>
            <a:off x="755576" y="5445224"/>
            <a:ext cx="705678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u="sng" dirty="0">
              <a:latin typeface="+mn-lt"/>
            </a:endParaRPr>
          </a:p>
          <a:p>
            <a:r>
              <a:rPr lang="ru-RU" sz="1900" dirty="0">
                <a:latin typeface="+mn-lt"/>
              </a:rPr>
              <a:t>Вывод</a:t>
            </a:r>
            <a:r>
              <a:rPr lang="ru-RU" sz="1900" u="sng" dirty="0">
                <a:latin typeface="+mn-lt"/>
              </a:rPr>
              <a:t>:</a:t>
            </a:r>
            <a:r>
              <a:rPr lang="ru-RU" sz="1900" dirty="0">
                <a:latin typeface="+mn-lt"/>
              </a:rPr>
              <a:t> сократились временные затраты подготовки учителя начальной школы к организованной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4619911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12174</TotalTime>
  <Words>661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 PT Book</vt:lpstr>
      <vt:lpstr>Futura PT Medium</vt:lpstr>
      <vt:lpstr>Times New Roman</vt:lpstr>
      <vt:lpstr>Wingdings</vt:lpstr>
      <vt:lpstr>Оформление по умолчанию</vt:lpstr>
      <vt:lpstr>«Сокращение времени подготовки педагога начальной школы  к организованной  образовательной деятельности через систематизацию методических материалов»</vt:lpstr>
      <vt:lpstr>Паспорт проекта  «Сокращение времени подготовки педагога начальной школы  к организованной образовательной деятельности через систематизацию  методических материалов» 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 1 этап</vt:lpstr>
      <vt:lpstr>План мероприятий по  устранению проблем</vt:lpstr>
      <vt:lpstr>Достигнутые результаты</vt:lpstr>
      <vt:lpstr>Оценка экономической эффективности  проекта  В исследовании участвовали учителя 1А, 2Б, 3В и 4Г классов. Проект был апробирован с 27.11. 2023 по 11.12.2023 г.г. и  результаты представлены на МО учителей начальных классов. </vt:lpstr>
      <vt:lpstr>Достигнутые результаты</vt:lpstr>
      <vt:lpstr>Визуализация  </vt:lpstr>
      <vt:lpstr>Визуализация  </vt:lpstr>
      <vt:lpstr>Результаты проекта </vt:lpstr>
      <vt:lpstr>Тиражирование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Ученик</cp:lastModifiedBy>
  <cp:revision>725</cp:revision>
  <cp:lastPrinted>2019-02-18T01:46:55Z</cp:lastPrinted>
  <dcterms:created xsi:type="dcterms:W3CDTF">2007-01-29T08:57:19Z</dcterms:created>
  <dcterms:modified xsi:type="dcterms:W3CDTF">2024-04-22T03:08:18Z</dcterms:modified>
</cp:coreProperties>
</file>